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378663"/>
            <a:ext cx="303657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3624" y="5378907"/>
            <a:ext cx="8556751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1" i="0" u="heavy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025" y="-138113"/>
            <a:ext cx="9544050" cy="713422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981" y="1790192"/>
            <a:ext cx="381000" cy="39166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981" y="2460751"/>
            <a:ext cx="381000" cy="39166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981" y="3131311"/>
            <a:ext cx="381000" cy="39166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981" y="3801871"/>
            <a:ext cx="381000" cy="3916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025" y="-138113"/>
            <a:ext cx="9544050" cy="713422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0025" y="-138113"/>
            <a:ext cx="9544050" cy="71342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56969" y="1032509"/>
            <a:ext cx="5830061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3331" y="2459227"/>
            <a:ext cx="7857337" cy="2585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 u="heavy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jpg"/><Relationship Id="rId7" Type="http://schemas.openxmlformats.org/officeDocument/2006/relationships/image" Target="../media/image133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jp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jpg"/><Relationship Id="rId4" Type="http://schemas.openxmlformats.org/officeDocument/2006/relationships/image" Target="../media/image16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jpg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jp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GP-JfBw0BTo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trofia.com/informatica/megahertz-unidade-de-medida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uid.com/softwares/cpu-z.html" TargetMode="External"/><Relationship Id="rId2" Type="http://schemas.openxmlformats.org/officeDocument/2006/relationships/hyperlink" Target="http://www.baixaki.com.br/download/cpu-z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ark.intel.com/pt-br/products/family/84981/5th-Generation-Intel-Core-i3-Processors" TargetMode="External"/><Relationship Id="rId3" Type="http://schemas.openxmlformats.org/officeDocument/2006/relationships/image" Target="../media/image80.jpg"/><Relationship Id="rId7" Type="http://schemas.openxmlformats.org/officeDocument/2006/relationships/hyperlink" Target="http://ark.intel.com/pt-br/products/family/75025/4th-Generation-Intel-Core-i3-Processors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k.intel.com/pt-br/products/family/65503/3rd-Generation-Intel-Core-i3-Processors" TargetMode="External"/><Relationship Id="rId5" Type="http://schemas.openxmlformats.org/officeDocument/2006/relationships/hyperlink" Target="http://ark.intel.com/pt-br/products/family/59133/2nd-Generation-Intel-Core-i3-Processors" TargetMode="External"/><Relationship Id="rId4" Type="http://schemas.openxmlformats.org/officeDocument/2006/relationships/hyperlink" Target="http://ark.intel.com/pt-br/products/family/59140/Previous-Generation-Intel-Core-i3-Processor" TargetMode="External"/><Relationship Id="rId9" Type="http://schemas.openxmlformats.org/officeDocument/2006/relationships/hyperlink" Target="http://ark.intel.com/pt-br/products/family/88394/6th-Generation-Intel-Core-i3-Processor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hyperlink" Target="http://ark.intel.com/pt-br/products/family/59134/2nd-Generation-Intel-Core-i5-Processors" TargetMode="External"/><Relationship Id="rId7" Type="http://schemas.openxmlformats.org/officeDocument/2006/relationships/hyperlink" Target="http://ark.intel.com/pt-br/products/family/88393/6th-Generation-Intel-Core-i5-Processors" TargetMode="External"/><Relationship Id="rId2" Type="http://schemas.openxmlformats.org/officeDocument/2006/relationships/hyperlink" Target="http://ark.intel.com/pt-br/products/family/59141/Previous-Generation-Intel-Core-i5-Process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k.intel.com/pt-br/products/family/84980/5th-Generation-Intel-Core-i5-Processors" TargetMode="External"/><Relationship Id="rId5" Type="http://schemas.openxmlformats.org/officeDocument/2006/relationships/hyperlink" Target="http://ark.intel.com/pt-br/products/family/75024/4th-Generation-Intel-Core-i5-Processors" TargetMode="External"/><Relationship Id="rId4" Type="http://schemas.openxmlformats.org/officeDocument/2006/relationships/hyperlink" Target="http://ark.intel.com/pt-br/products/family/65504/3rd-Generation-Intel-Core-i5-Processors" TargetMode="External"/><Relationship Id="rId9" Type="http://schemas.openxmlformats.org/officeDocument/2006/relationships/image" Target="../media/image83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://ark.intel.com/pt-br/products/family/75023/4th-Generation-Intel-Core-i7-Processors" TargetMode="External"/><Relationship Id="rId3" Type="http://schemas.openxmlformats.org/officeDocument/2006/relationships/hyperlink" Target="http://ark.intel.com/pt-br/products/family/59142/Previous-Generation-Intel-Core-i7-Extreme-Processor" TargetMode="External"/><Relationship Id="rId7" Type="http://schemas.openxmlformats.org/officeDocument/2006/relationships/hyperlink" Target="http://ark.intel.com/pt-br/products/family/75022/4th-Generation-Intel-Core-i7-Extreme-Processor" TargetMode="Externa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k.intel.com/pt-br/products/family/65506/3rd-Generation-Intel-Core-i7-Processors" TargetMode="External"/><Relationship Id="rId11" Type="http://schemas.openxmlformats.org/officeDocument/2006/relationships/image" Target="../media/image85.jpg"/><Relationship Id="rId5" Type="http://schemas.openxmlformats.org/officeDocument/2006/relationships/hyperlink" Target="http://ark.intel.com/pt-br/products/family/59136/2nd-Generation-Intel-Core-i7-Processors" TargetMode="External"/><Relationship Id="rId10" Type="http://schemas.openxmlformats.org/officeDocument/2006/relationships/hyperlink" Target="http://ark.intel.com/pt-br/products/family/88392/6th-Generation-Intel-Core-i7-Processors" TargetMode="External"/><Relationship Id="rId4" Type="http://schemas.openxmlformats.org/officeDocument/2006/relationships/hyperlink" Target="http://ark.intel.com/pt-br/products/family/59143/Previous-Generation-Intel-Core-i7-Processor" TargetMode="External"/><Relationship Id="rId9" Type="http://schemas.openxmlformats.org/officeDocument/2006/relationships/hyperlink" Target="http://ark.intel.com/pt-br/products/family/84979/5th-Generation-Intel-Core-i7-Processors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25" y="-138113"/>
            <a:ext cx="9544050" cy="71342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2833" y="1828800"/>
            <a:ext cx="6998334" cy="15792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4650"/>
              </a:lnSpc>
              <a:spcBef>
                <a:spcPts val="95"/>
              </a:spcBef>
            </a:pP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Manutenção</a:t>
            </a:r>
            <a:r>
              <a:rPr sz="40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4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Computadores</a:t>
            </a:r>
            <a:endParaRPr sz="4000" dirty="0">
              <a:latin typeface="Arial MT"/>
              <a:cs typeface="Arial MT"/>
            </a:endParaRPr>
          </a:p>
          <a:p>
            <a:pPr algn="ctr">
              <a:lnSpc>
                <a:spcPts val="3210"/>
              </a:lnSpc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Aula</a:t>
            </a:r>
            <a:r>
              <a:rPr sz="28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2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620268"/>
            <a:ext cx="1369060" cy="1871980"/>
          </a:xfrm>
          <a:custGeom>
            <a:avLst/>
            <a:gdLst/>
            <a:ahLst/>
            <a:cxnLst/>
            <a:rect l="l" t="t" r="r" b="b"/>
            <a:pathLst>
              <a:path w="1369060" h="1871980">
                <a:moveTo>
                  <a:pt x="1368552" y="1871472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338692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9544" y="781811"/>
              <a:ext cx="1912620" cy="1999614"/>
            </a:xfrm>
            <a:custGeom>
              <a:avLst/>
              <a:gdLst/>
              <a:ahLst/>
              <a:cxnLst/>
              <a:rect l="l" t="t" r="r" b="b"/>
              <a:pathLst>
                <a:path w="1912620" h="1999614">
                  <a:moveTo>
                    <a:pt x="0" y="1999488"/>
                  </a:moveTo>
                  <a:lnTo>
                    <a:pt x="191262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51459" y="691895"/>
            <a:ext cx="216535" cy="2089785"/>
          </a:xfrm>
          <a:custGeom>
            <a:avLst/>
            <a:gdLst/>
            <a:ahLst/>
            <a:cxnLst/>
            <a:rect l="l" t="t" r="r" b="b"/>
            <a:pathLst>
              <a:path w="216534" h="2089785">
                <a:moveTo>
                  <a:pt x="216408" y="2089403"/>
                </a:moveTo>
                <a:lnTo>
                  <a:pt x="0" y="0"/>
                </a:lnTo>
              </a:path>
            </a:pathLst>
          </a:custGeom>
          <a:ln w="57912">
            <a:solidFill>
              <a:srgbClr val="F12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82168" y="1953767"/>
            <a:ext cx="7638415" cy="4749165"/>
            <a:chOff x="582168" y="1953767"/>
            <a:chExt cx="7638415" cy="4749165"/>
          </a:xfrm>
        </p:grpSpPr>
        <p:sp>
          <p:nvSpPr>
            <p:cNvPr id="9" name="object 9"/>
            <p:cNvSpPr/>
            <p:nvPr/>
          </p:nvSpPr>
          <p:spPr>
            <a:xfrm>
              <a:off x="704722" y="5948133"/>
              <a:ext cx="7487284" cy="726440"/>
            </a:xfrm>
            <a:custGeom>
              <a:avLst/>
              <a:gdLst/>
              <a:ahLst/>
              <a:cxnLst/>
              <a:rect l="l" t="t" r="r" b="b"/>
              <a:pathLst>
                <a:path w="7487284" h="726440">
                  <a:moveTo>
                    <a:pt x="7486904" y="0"/>
                  </a:moveTo>
                  <a:lnTo>
                    <a:pt x="0" y="725944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1124" y="5661659"/>
              <a:ext cx="146685" cy="721360"/>
            </a:xfrm>
            <a:custGeom>
              <a:avLst/>
              <a:gdLst/>
              <a:ahLst/>
              <a:cxnLst/>
              <a:rect l="l" t="t" r="r" b="b"/>
              <a:pathLst>
                <a:path w="146684" h="721360">
                  <a:moveTo>
                    <a:pt x="146304" y="720851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953767"/>
              <a:ext cx="6408420" cy="370484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56969" y="713359"/>
            <a:ext cx="57899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6205" marR="5080" indent="-137350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Elementos Internos </a:t>
            </a:r>
            <a:r>
              <a:rPr dirty="0"/>
              <a:t>do </a:t>
            </a:r>
            <a:r>
              <a:rPr spc="-2150" dirty="0"/>
              <a:t> </a:t>
            </a:r>
            <a:r>
              <a:rPr spc="-5" dirty="0"/>
              <a:t>Processador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47572"/>
            <a:ext cx="7620000" cy="53781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6691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ASUS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PARA 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ATHLON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64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X2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AM2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787" y="1228344"/>
            <a:ext cx="8118348" cy="47533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5650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ASUS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PARA 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ATHLON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64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FX–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 AM2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756" y="1118616"/>
            <a:ext cx="8692896" cy="51206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0274" y="126872"/>
            <a:ext cx="70453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</a:rPr>
              <a:t>PLACA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MÃE INTEL </a:t>
            </a:r>
            <a:r>
              <a:rPr sz="3200" spc="-15" dirty="0">
                <a:latin typeface="Calibri"/>
                <a:cs typeface="Calibri"/>
              </a:rPr>
              <a:t>(BTX)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5" dirty="0">
                <a:latin typeface="Calibri"/>
                <a:cs typeface="Calibri"/>
              </a:rPr>
              <a:t>PARA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PENTIUM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3242" y="89661"/>
            <a:ext cx="41941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3594" marR="5080" indent="-81153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 </a:t>
            </a:r>
            <a:r>
              <a:rPr sz="2800" spc="-20" dirty="0">
                <a:latin typeface="Calibri"/>
                <a:cs typeface="Calibri"/>
              </a:rPr>
              <a:t>GIGABYTE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(BTX)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PARA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PENTIUM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1459" y="1033272"/>
            <a:ext cx="6920865" cy="5824855"/>
            <a:chOff x="251459" y="1033272"/>
            <a:chExt cx="6920865" cy="5824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59" y="1033272"/>
              <a:ext cx="6228588" cy="44272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6939" y="5487924"/>
              <a:ext cx="4985004" cy="1370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7" y="915924"/>
            <a:ext cx="8316595" cy="5581015"/>
            <a:chOff x="64007" y="915924"/>
            <a:chExt cx="8316595" cy="5581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7" y="915924"/>
              <a:ext cx="8316468" cy="55808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724" y="915924"/>
              <a:ext cx="3528060" cy="922019"/>
            </a:xfrm>
            <a:custGeom>
              <a:avLst/>
              <a:gdLst/>
              <a:ahLst/>
              <a:cxnLst/>
              <a:rect l="l" t="t" r="r" b="b"/>
              <a:pathLst>
                <a:path w="3528060" h="922019">
                  <a:moveTo>
                    <a:pt x="3528060" y="0"/>
                  </a:moveTo>
                  <a:lnTo>
                    <a:pt x="0" y="0"/>
                  </a:lnTo>
                  <a:lnTo>
                    <a:pt x="0" y="922020"/>
                  </a:lnTo>
                  <a:lnTo>
                    <a:pt x="3528060" y="92202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7533" y="271017"/>
            <a:ext cx="5295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(BTX)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PENTIUM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6689" y="89661"/>
            <a:ext cx="6449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INTEL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 </a:t>
            </a:r>
            <a:r>
              <a:rPr sz="2800" spc="-25" dirty="0">
                <a:latin typeface="Calibri"/>
                <a:cs typeface="Calibri"/>
              </a:rPr>
              <a:t>LGA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1156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0423" y="516077"/>
            <a:ext cx="3101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latin typeface="Calibri"/>
                <a:cs typeface="Calibri"/>
              </a:rPr>
              <a:t>PARA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CORE </a:t>
            </a:r>
            <a:r>
              <a:rPr sz="2800" b="1" spc="-5" dirty="0">
                <a:latin typeface="Calibri"/>
                <a:cs typeface="Calibri"/>
              </a:rPr>
              <a:t>i3,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i5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i7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7723" y="915924"/>
            <a:ext cx="8338184" cy="4780915"/>
            <a:chOff x="77723" y="915924"/>
            <a:chExt cx="8338184" cy="4780915"/>
          </a:xfrm>
        </p:grpSpPr>
        <p:sp>
          <p:nvSpPr>
            <p:cNvPr id="5" name="object 5"/>
            <p:cNvSpPr/>
            <p:nvPr/>
          </p:nvSpPr>
          <p:spPr>
            <a:xfrm>
              <a:off x="77723" y="915924"/>
              <a:ext cx="3528060" cy="922019"/>
            </a:xfrm>
            <a:custGeom>
              <a:avLst/>
              <a:gdLst/>
              <a:ahLst/>
              <a:cxnLst/>
              <a:rect l="l" t="t" r="r" b="b"/>
              <a:pathLst>
                <a:path w="3528060" h="922019">
                  <a:moveTo>
                    <a:pt x="3528060" y="0"/>
                  </a:moveTo>
                  <a:lnTo>
                    <a:pt x="0" y="0"/>
                  </a:lnTo>
                  <a:lnTo>
                    <a:pt x="0" y="922020"/>
                  </a:lnTo>
                  <a:lnTo>
                    <a:pt x="3528060" y="92202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787" y="1328928"/>
              <a:ext cx="7825740" cy="4367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1750" y="54991"/>
            <a:ext cx="46494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526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PLACAS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MULTIPROCESSADAS 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 </a:t>
            </a:r>
            <a:r>
              <a:rPr sz="2800" spc="-15" dirty="0">
                <a:latin typeface="Calibri"/>
                <a:cs typeface="Calibri"/>
              </a:rPr>
              <a:t>PROCESSADORES </a:t>
            </a:r>
            <a:r>
              <a:rPr sz="2800" spc="-5" dirty="0">
                <a:latin typeface="Calibri"/>
                <a:cs typeface="Calibri"/>
              </a:rPr>
              <a:t>INTEL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XEON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908303"/>
            <a:ext cx="6768083" cy="5573268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4494" y="54991"/>
            <a:ext cx="50145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8309" marR="5080" indent="-43624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DUAL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PROCESSADORES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XEON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603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998219"/>
            <a:ext cx="6894576" cy="541782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1" y="1053083"/>
            <a:ext cx="8849868" cy="5504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0985" y="316484"/>
            <a:ext cx="4760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SOYO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SY-7VBA133U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45207" y="184404"/>
            <a:ext cx="5267325" cy="771525"/>
            <a:chOff x="2045207" y="184404"/>
            <a:chExt cx="5267325" cy="771525"/>
          </a:xfrm>
        </p:grpSpPr>
        <p:sp>
          <p:nvSpPr>
            <p:cNvPr id="3" name="object 3"/>
            <p:cNvSpPr/>
            <p:nvPr/>
          </p:nvSpPr>
          <p:spPr>
            <a:xfrm>
              <a:off x="2049779" y="188976"/>
              <a:ext cx="5257800" cy="762000"/>
            </a:xfrm>
            <a:custGeom>
              <a:avLst/>
              <a:gdLst/>
              <a:ahLst/>
              <a:cxnLst/>
              <a:rect l="l" t="t" r="r" b="b"/>
              <a:pathLst>
                <a:path w="5257800" h="762000">
                  <a:moveTo>
                    <a:pt x="52578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257800" y="762000"/>
                  </a:lnTo>
                  <a:lnTo>
                    <a:pt x="5257800" y="0"/>
                  </a:lnTo>
                  <a:close/>
                </a:path>
              </a:pathLst>
            </a:custGeom>
            <a:solidFill>
              <a:srgbClr val="CC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49779" y="188976"/>
              <a:ext cx="5257800" cy="762000"/>
            </a:xfrm>
            <a:custGeom>
              <a:avLst/>
              <a:gdLst/>
              <a:ahLst/>
              <a:cxnLst/>
              <a:rect l="l" t="t" r="r" b="b"/>
              <a:pathLst>
                <a:path w="5257800" h="762000">
                  <a:moveTo>
                    <a:pt x="0" y="762000"/>
                  </a:moveTo>
                  <a:lnTo>
                    <a:pt x="5257800" y="762000"/>
                  </a:lnTo>
                  <a:lnTo>
                    <a:pt x="525780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9144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907" y="254508"/>
              <a:ext cx="2556510" cy="5076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2195" y="577595"/>
              <a:ext cx="114427" cy="1235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8455" y="461137"/>
              <a:ext cx="153543" cy="2296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3115" y="456438"/>
              <a:ext cx="126237" cy="9436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11907" y="254508"/>
              <a:ext cx="2556510" cy="508000"/>
            </a:xfrm>
            <a:custGeom>
              <a:avLst/>
              <a:gdLst/>
              <a:ahLst/>
              <a:cxnLst/>
              <a:rect l="l" t="t" r="r" b="b"/>
              <a:pathLst>
                <a:path w="2556510" h="508000">
                  <a:moveTo>
                    <a:pt x="1841754" y="143637"/>
                  </a:moveTo>
                  <a:lnTo>
                    <a:pt x="1919096" y="143637"/>
                  </a:lnTo>
                  <a:lnTo>
                    <a:pt x="1919096" y="499237"/>
                  </a:lnTo>
                  <a:lnTo>
                    <a:pt x="1841754" y="499237"/>
                  </a:lnTo>
                  <a:lnTo>
                    <a:pt x="1841754" y="143637"/>
                  </a:lnTo>
                  <a:close/>
                </a:path>
                <a:path w="2556510" h="508000">
                  <a:moveTo>
                    <a:pt x="2417572" y="135255"/>
                  </a:moveTo>
                  <a:lnTo>
                    <a:pt x="2467991" y="140795"/>
                  </a:lnTo>
                  <a:lnTo>
                    <a:pt x="2504694" y="157480"/>
                  </a:lnTo>
                  <a:lnTo>
                    <a:pt x="2530014" y="186563"/>
                  </a:lnTo>
                  <a:lnTo>
                    <a:pt x="2546477" y="229362"/>
                  </a:lnTo>
                  <a:lnTo>
                    <a:pt x="2473833" y="245745"/>
                  </a:lnTo>
                  <a:lnTo>
                    <a:pt x="2466760" y="226982"/>
                  </a:lnTo>
                  <a:lnTo>
                    <a:pt x="2455259" y="213566"/>
                  </a:lnTo>
                  <a:lnTo>
                    <a:pt x="2439328" y="205507"/>
                  </a:lnTo>
                  <a:lnTo>
                    <a:pt x="2418969" y="202819"/>
                  </a:lnTo>
                  <a:lnTo>
                    <a:pt x="2405727" y="203340"/>
                  </a:lnTo>
                  <a:lnTo>
                    <a:pt x="2366391" y="223647"/>
                  </a:lnTo>
                  <a:lnTo>
                    <a:pt x="2366391" y="232410"/>
                  </a:lnTo>
                  <a:lnTo>
                    <a:pt x="2366391" y="240284"/>
                  </a:lnTo>
                  <a:lnTo>
                    <a:pt x="2400109" y="261937"/>
                  </a:lnTo>
                  <a:lnTo>
                    <a:pt x="2446020" y="276225"/>
                  </a:lnTo>
                  <a:lnTo>
                    <a:pt x="2475716" y="285843"/>
                  </a:lnTo>
                  <a:lnTo>
                    <a:pt x="2519582" y="307889"/>
                  </a:lnTo>
                  <a:lnTo>
                    <a:pt x="2550858" y="350361"/>
                  </a:lnTo>
                  <a:lnTo>
                    <a:pt x="2556510" y="389001"/>
                  </a:lnTo>
                  <a:lnTo>
                    <a:pt x="2554315" y="413672"/>
                  </a:lnTo>
                  <a:lnTo>
                    <a:pt x="2536686" y="456205"/>
                  </a:lnTo>
                  <a:lnTo>
                    <a:pt x="2501892" y="488759"/>
                  </a:lnTo>
                  <a:lnTo>
                    <a:pt x="2453124" y="505523"/>
                  </a:lnTo>
                  <a:lnTo>
                    <a:pt x="2423668" y="507619"/>
                  </a:lnTo>
                  <a:lnTo>
                    <a:pt x="2396666" y="505860"/>
                  </a:lnTo>
                  <a:lnTo>
                    <a:pt x="2350426" y="491867"/>
                  </a:lnTo>
                  <a:lnTo>
                    <a:pt x="2314829" y="464081"/>
                  </a:lnTo>
                  <a:lnTo>
                    <a:pt x="2291207" y="423314"/>
                  </a:lnTo>
                  <a:lnTo>
                    <a:pt x="2283968" y="398145"/>
                  </a:lnTo>
                  <a:lnTo>
                    <a:pt x="2361311" y="383667"/>
                  </a:lnTo>
                  <a:lnTo>
                    <a:pt x="2368982" y="408170"/>
                  </a:lnTo>
                  <a:lnTo>
                    <a:pt x="2381916" y="425672"/>
                  </a:lnTo>
                  <a:lnTo>
                    <a:pt x="2400137" y="436173"/>
                  </a:lnTo>
                  <a:lnTo>
                    <a:pt x="2423668" y="439674"/>
                  </a:lnTo>
                  <a:lnTo>
                    <a:pt x="2436693" y="438987"/>
                  </a:lnTo>
                  <a:lnTo>
                    <a:pt x="2475484" y="416591"/>
                  </a:lnTo>
                  <a:lnTo>
                    <a:pt x="2478913" y="401066"/>
                  </a:lnTo>
                  <a:lnTo>
                    <a:pt x="2478913" y="393319"/>
                  </a:lnTo>
                  <a:lnTo>
                    <a:pt x="2447671" y="370967"/>
                  </a:lnTo>
                  <a:lnTo>
                    <a:pt x="2404475" y="358463"/>
                  </a:lnTo>
                  <a:lnTo>
                    <a:pt x="2369947" y="346281"/>
                  </a:lnTo>
                  <a:lnTo>
                    <a:pt x="2326894" y="322834"/>
                  </a:lnTo>
                  <a:lnTo>
                    <a:pt x="2302779" y="289004"/>
                  </a:lnTo>
                  <a:lnTo>
                    <a:pt x="2294763" y="244602"/>
                  </a:lnTo>
                  <a:lnTo>
                    <a:pt x="2296717" y="221053"/>
                  </a:lnTo>
                  <a:lnTo>
                    <a:pt x="2312390" y="181290"/>
                  </a:lnTo>
                  <a:lnTo>
                    <a:pt x="2343705" y="152024"/>
                  </a:lnTo>
                  <a:lnTo>
                    <a:pt x="2389425" y="137114"/>
                  </a:lnTo>
                  <a:lnTo>
                    <a:pt x="2417572" y="135255"/>
                  </a:lnTo>
                  <a:close/>
                </a:path>
                <a:path w="2556510" h="508000">
                  <a:moveTo>
                    <a:pt x="2112518" y="135255"/>
                  </a:moveTo>
                  <a:lnTo>
                    <a:pt x="2155666" y="138684"/>
                  </a:lnTo>
                  <a:lnTo>
                    <a:pt x="2199199" y="156448"/>
                  </a:lnTo>
                  <a:lnTo>
                    <a:pt x="2224024" y="186309"/>
                  </a:lnTo>
                  <a:lnTo>
                    <a:pt x="2234382" y="243548"/>
                  </a:lnTo>
                  <a:lnTo>
                    <a:pt x="2235072" y="272288"/>
                  </a:lnTo>
                  <a:lnTo>
                    <a:pt x="2234438" y="382270"/>
                  </a:lnTo>
                  <a:lnTo>
                    <a:pt x="2234674" y="403919"/>
                  </a:lnTo>
                  <a:lnTo>
                    <a:pt x="2238121" y="451104"/>
                  </a:lnTo>
                  <a:lnTo>
                    <a:pt x="2251837" y="499237"/>
                  </a:lnTo>
                  <a:lnTo>
                    <a:pt x="2175510" y="499237"/>
                  </a:lnTo>
                  <a:lnTo>
                    <a:pt x="2165477" y="460375"/>
                  </a:lnTo>
                  <a:lnTo>
                    <a:pt x="2155402" y="471374"/>
                  </a:lnTo>
                  <a:lnTo>
                    <a:pt x="2144982" y="480933"/>
                  </a:lnTo>
                  <a:lnTo>
                    <a:pt x="2111629" y="500921"/>
                  </a:lnTo>
                  <a:lnTo>
                    <a:pt x="2075053" y="507619"/>
                  </a:lnTo>
                  <a:lnTo>
                    <a:pt x="2054764" y="505831"/>
                  </a:lnTo>
                  <a:lnTo>
                    <a:pt x="2005330" y="478917"/>
                  </a:lnTo>
                  <a:lnTo>
                    <a:pt x="1985041" y="445516"/>
                  </a:lnTo>
                  <a:lnTo>
                    <a:pt x="1978279" y="402590"/>
                  </a:lnTo>
                  <a:lnTo>
                    <a:pt x="1978969" y="388016"/>
                  </a:lnTo>
                  <a:lnTo>
                    <a:pt x="1989328" y="350012"/>
                  </a:lnTo>
                  <a:lnTo>
                    <a:pt x="2020443" y="314071"/>
                  </a:lnTo>
                  <a:lnTo>
                    <a:pt x="2064127" y="295675"/>
                  </a:lnTo>
                  <a:lnTo>
                    <a:pt x="2109517" y="284227"/>
                  </a:lnTo>
                  <a:lnTo>
                    <a:pt x="2130234" y="278336"/>
                  </a:lnTo>
                  <a:lnTo>
                    <a:pt x="2146855" y="272659"/>
                  </a:lnTo>
                  <a:lnTo>
                    <a:pt x="2159381" y="267208"/>
                  </a:lnTo>
                  <a:lnTo>
                    <a:pt x="2159119" y="253632"/>
                  </a:lnTo>
                  <a:lnTo>
                    <a:pt x="2147316" y="217043"/>
                  </a:lnTo>
                  <a:lnTo>
                    <a:pt x="2108200" y="207264"/>
                  </a:lnTo>
                  <a:lnTo>
                    <a:pt x="2098367" y="207837"/>
                  </a:lnTo>
                  <a:lnTo>
                    <a:pt x="2064766" y="230076"/>
                  </a:lnTo>
                  <a:lnTo>
                    <a:pt x="2056257" y="251714"/>
                  </a:lnTo>
                  <a:lnTo>
                    <a:pt x="1986280" y="236347"/>
                  </a:lnTo>
                  <a:lnTo>
                    <a:pt x="2003155" y="190039"/>
                  </a:lnTo>
                  <a:lnTo>
                    <a:pt x="2028317" y="158877"/>
                  </a:lnTo>
                  <a:lnTo>
                    <a:pt x="2064035" y="141160"/>
                  </a:lnTo>
                  <a:lnTo>
                    <a:pt x="2086681" y="136731"/>
                  </a:lnTo>
                  <a:lnTo>
                    <a:pt x="2112518" y="135255"/>
                  </a:lnTo>
                  <a:close/>
                </a:path>
                <a:path w="2556510" h="508000">
                  <a:moveTo>
                    <a:pt x="1758695" y="135255"/>
                  </a:moveTo>
                  <a:lnTo>
                    <a:pt x="1771790" y="136352"/>
                  </a:lnTo>
                  <a:lnTo>
                    <a:pt x="1784588" y="139652"/>
                  </a:lnTo>
                  <a:lnTo>
                    <a:pt x="1797075" y="145166"/>
                  </a:lnTo>
                  <a:lnTo>
                    <a:pt x="1809242" y="152908"/>
                  </a:lnTo>
                  <a:lnTo>
                    <a:pt x="1785239" y="234950"/>
                  </a:lnTo>
                  <a:lnTo>
                    <a:pt x="1775779" y="228262"/>
                  </a:lnTo>
                  <a:lnTo>
                    <a:pt x="1766617" y="223456"/>
                  </a:lnTo>
                  <a:lnTo>
                    <a:pt x="1757717" y="220555"/>
                  </a:lnTo>
                  <a:lnTo>
                    <a:pt x="1749044" y="219583"/>
                  </a:lnTo>
                  <a:lnTo>
                    <a:pt x="1741207" y="220323"/>
                  </a:lnTo>
                  <a:lnTo>
                    <a:pt x="1710245" y="248189"/>
                  </a:lnTo>
                  <a:lnTo>
                    <a:pt x="1700843" y="293457"/>
                  </a:lnTo>
                  <a:lnTo>
                    <a:pt x="1698089" y="350797"/>
                  </a:lnTo>
                  <a:lnTo>
                    <a:pt x="1697736" y="389255"/>
                  </a:lnTo>
                  <a:lnTo>
                    <a:pt x="1697736" y="499237"/>
                  </a:lnTo>
                  <a:lnTo>
                    <a:pt x="1620393" y="499237"/>
                  </a:lnTo>
                  <a:lnTo>
                    <a:pt x="1620393" y="143637"/>
                  </a:lnTo>
                  <a:lnTo>
                    <a:pt x="1692147" y="143637"/>
                  </a:lnTo>
                  <a:lnTo>
                    <a:pt x="1692147" y="194183"/>
                  </a:lnTo>
                  <a:lnTo>
                    <a:pt x="1701073" y="177889"/>
                  </a:lnTo>
                  <a:lnTo>
                    <a:pt x="1725041" y="146939"/>
                  </a:lnTo>
                  <a:lnTo>
                    <a:pt x="1749454" y="135973"/>
                  </a:lnTo>
                  <a:lnTo>
                    <a:pt x="1758695" y="135255"/>
                  </a:lnTo>
                  <a:close/>
                </a:path>
                <a:path w="2556510" h="508000">
                  <a:moveTo>
                    <a:pt x="1413129" y="135255"/>
                  </a:moveTo>
                  <a:lnTo>
                    <a:pt x="1475898" y="149050"/>
                  </a:lnTo>
                  <a:lnTo>
                    <a:pt x="1523619" y="190373"/>
                  </a:lnTo>
                  <a:lnTo>
                    <a:pt x="1553797" y="250221"/>
                  </a:lnTo>
                  <a:lnTo>
                    <a:pt x="1563878" y="319405"/>
                  </a:lnTo>
                  <a:lnTo>
                    <a:pt x="1562568" y="346245"/>
                  </a:lnTo>
                  <a:lnTo>
                    <a:pt x="1552090" y="395878"/>
                  </a:lnTo>
                  <a:lnTo>
                    <a:pt x="1531635" y="439457"/>
                  </a:lnTo>
                  <a:lnTo>
                    <a:pt x="1504203" y="472743"/>
                  </a:lnTo>
                  <a:lnTo>
                    <a:pt x="1470624" y="495028"/>
                  </a:lnTo>
                  <a:lnTo>
                    <a:pt x="1433373" y="506216"/>
                  </a:lnTo>
                  <a:lnTo>
                    <a:pt x="1413509" y="507619"/>
                  </a:lnTo>
                  <a:lnTo>
                    <a:pt x="1382410" y="504503"/>
                  </a:lnTo>
                  <a:lnTo>
                    <a:pt x="1328499" y="479651"/>
                  </a:lnTo>
                  <a:lnTo>
                    <a:pt x="1286924" y="430478"/>
                  </a:lnTo>
                  <a:lnTo>
                    <a:pt x="1265449" y="359699"/>
                  </a:lnTo>
                  <a:lnTo>
                    <a:pt x="1262761" y="316357"/>
                  </a:lnTo>
                  <a:lnTo>
                    <a:pt x="1264068" y="290758"/>
                  </a:lnTo>
                  <a:lnTo>
                    <a:pt x="1274494" y="243133"/>
                  </a:lnTo>
                  <a:lnTo>
                    <a:pt x="1294759" y="200991"/>
                  </a:lnTo>
                  <a:lnTo>
                    <a:pt x="1321861" y="168761"/>
                  </a:lnTo>
                  <a:lnTo>
                    <a:pt x="1355103" y="147310"/>
                  </a:lnTo>
                  <a:lnTo>
                    <a:pt x="1392771" y="136590"/>
                  </a:lnTo>
                  <a:lnTo>
                    <a:pt x="1413129" y="135255"/>
                  </a:lnTo>
                  <a:close/>
                </a:path>
                <a:path w="2556510" h="508000">
                  <a:moveTo>
                    <a:pt x="937006" y="135255"/>
                  </a:moveTo>
                  <a:lnTo>
                    <a:pt x="975010" y="143130"/>
                  </a:lnTo>
                  <a:lnTo>
                    <a:pt x="1012455" y="178460"/>
                  </a:lnTo>
                  <a:lnTo>
                    <a:pt x="1019429" y="191770"/>
                  </a:lnTo>
                  <a:lnTo>
                    <a:pt x="1029313" y="178460"/>
                  </a:lnTo>
                  <a:lnTo>
                    <a:pt x="1061084" y="149225"/>
                  </a:lnTo>
                  <a:lnTo>
                    <a:pt x="1108456" y="135255"/>
                  </a:lnTo>
                  <a:lnTo>
                    <a:pt x="1122886" y="136138"/>
                  </a:lnTo>
                  <a:lnTo>
                    <a:pt x="1159891" y="149479"/>
                  </a:lnTo>
                  <a:lnTo>
                    <a:pt x="1186519" y="177768"/>
                  </a:lnTo>
                  <a:lnTo>
                    <a:pt x="1201134" y="223805"/>
                  </a:lnTo>
                  <a:lnTo>
                    <a:pt x="1203959" y="271653"/>
                  </a:lnTo>
                  <a:lnTo>
                    <a:pt x="1203959" y="499237"/>
                  </a:lnTo>
                  <a:lnTo>
                    <a:pt x="1126617" y="499237"/>
                  </a:lnTo>
                  <a:lnTo>
                    <a:pt x="1126617" y="295783"/>
                  </a:lnTo>
                  <a:lnTo>
                    <a:pt x="1126023" y="271349"/>
                  </a:lnTo>
                  <a:lnTo>
                    <a:pt x="1117219" y="224790"/>
                  </a:lnTo>
                  <a:lnTo>
                    <a:pt x="1085722" y="207264"/>
                  </a:lnTo>
                  <a:lnTo>
                    <a:pt x="1073483" y="208791"/>
                  </a:lnTo>
                  <a:lnTo>
                    <a:pt x="1037339" y="247142"/>
                  </a:lnTo>
                  <a:lnTo>
                    <a:pt x="1029442" y="295338"/>
                  </a:lnTo>
                  <a:lnTo>
                    <a:pt x="1028445" y="328295"/>
                  </a:lnTo>
                  <a:lnTo>
                    <a:pt x="1028445" y="499237"/>
                  </a:lnTo>
                  <a:lnTo>
                    <a:pt x="951103" y="499237"/>
                  </a:lnTo>
                  <a:lnTo>
                    <a:pt x="951103" y="304165"/>
                  </a:lnTo>
                  <a:lnTo>
                    <a:pt x="950700" y="277707"/>
                  </a:lnTo>
                  <a:lnTo>
                    <a:pt x="944753" y="229362"/>
                  </a:lnTo>
                  <a:lnTo>
                    <a:pt x="910971" y="207264"/>
                  </a:lnTo>
                  <a:lnTo>
                    <a:pt x="902585" y="207976"/>
                  </a:lnTo>
                  <a:lnTo>
                    <a:pt x="867060" y="232648"/>
                  </a:lnTo>
                  <a:lnTo>
                    <a:pt x="853900" y="281495"/>
                  </a:lnTo>
                  <a:lnTo>
                    <a:pt x="852297" y="326263"/>
                  </a:lnTo>
                  <a:lnTo>
                    <a:pt x="852297" y="499237"/>
                  </a:lnTo>
                  <a:lnTo>
                    <a:pt x="774954" y="499237"/>
                  </a:lnTo>
                  <a:lnTo>
                    <a:pt x="774954" y="143637"/>
                  </a:lnTo>
                  <a:lnTo>
                    <a:pt x="845947" y="143637"/>
                  </a:lnTo>
                  <a:lnTo>
                    <a:pt x="845947" y="192151"/>
                  </a:lnTo>
                  <a:lnTo>
                    <a:pt x="855710" y="178839"/>
                  </a:lnTo>
                  <a:lnTo>
                    <a:pt x="887857" y="149479"/>
                  </a:lnTo>
                  <a:lnTo>
                    <a:pt x="924057" y="136138"/>
                  </a:lnTo>
                  <a:lnTo>
                    <a:pt x="937006" y="135255"/>
                  </a:lnTo>
                  <a:close/>
                </a:path>
                <a:path w="2556510" h="508000">
                  <a:moveTo>
                    <a:pt x="579755" y="135255"/>
                  </a:moveTo>
                  <a:lnTo>
                    <a:pt x="635603" y="146796"/>
                  </a:lnTo>
                  <a:lnTo>
                    <a:pt x="677926" y="181483"/>
                  </a:lnTo>
                  <a:lnTo>
                    <a:pt x="708501" y="247078"/>
                  </a:lnTo>
                  <a:lnTo>
                    <a:pt x="716145" y="289317"/>
                  </a:lnTo>
                  <a:lnTo>
                    <a:pt x="718693" y="337820"/>
                  </a:lnTo>
                  <a:lnTo>
                    <a:pt x="718439" y="348488"/>
                  </a:lnTo>
                  <a:lnTo>
                    <a:pt x="525144" y="348488"/>
                  </a:lnTo>
                  <a:lnTo>
                    <a:pt x="526621" y="368514"/>
                  </a:lnTo>
                  <a:lnTo>
                    <a:pt x="544194" y="414020"/>
                  </a:lnTo>
                  <a:lnTo>
                    <a:pt x="575913" y="435808"/>
                  </a:lnTo>
                  <a:lnTo>
                    <a:pt x="588391" y="437261"/>
                  </a:lnTo>
                  <a:lnTo>
                    <a:pt x="605436" y="434072"/>
                  </a:lnTo>
                  <a:lnTo>
                    <a:pt x="619410" y="424513"/>
                  </a:lnTo>
                  <a:lnTo>
                    <a:pt x="630289" y="408596"/>
                  </a:lnTo>
                  <a:lnTo>
                    <a:pt x="638048" y="386334"/>
                  </a:lnTo>
                  <a:lnTo>
                    <a:pt x="714756" y="402082"/>
                  </a:lnTo>
                  <a:lnTo>
                    <a:pt x="695039" y="448738"/>
                  </a:lnTo>
                  <a:lnTo>
                    <a:pt x="666750" y="481584"/>
                  </a:lnTo>
                  <a:lnTo>
                    <a:pt x="630713" y="501126"/>
                  </a:lnTo>
                  <a:lnTo>
                    <a:pt x="587629" y="507619"/>
                  </a:lnTo>
                  <a:lnTo>
                    <a:pt x="557099" y="504906"/>
                  </a:lnTo>
                  <a:lnTo>
                    <a:pt x="507136" y="483240"/>
                  </a:lnTo>
                  <a:lnTo>
                    <a:pt x="469511" y="436643"/>
                  </a:lnTo>
                  <a:lnTo>
                    <a:pt x="448746" y="366210"/>
                  </a:lnTo>
                  <a:lnTo>
                    <a:pt x="446150" y="323469"/>
                  </a:lnTo>
                  <a:lnTo>
                    <a:pt x="448770" y="281033"/>
                  </a:lnTo>
                  <a:lnTo>
                    <a:pt x="456628" y="243062"/>
                  </a:lnTo>
                  <a:lnTo>
                    <a:pt x="488061" y="180467"/>
                  </a:lnTo>
                  <a:lnTo>
                    <a:pt x="528716" y="146573"/>
                  </a:lnTo>
                  <a:lnTo>
                    <a:pt x="552944" y="138086"/>
                  </a:lnTo>
                  <a:lnTo>
                    <a:pt x="579755" y="135255"/>
                  </a:lnTo>
                  <a:close/>
                </a:path>
                <a:path w="2556510" h="508000">
                  <a:moveTo>
                    <a:pt x="1841754" y="8255"/>
                  </a:moveTo>
                  <a:lnTo>
                    <a:pt x="1919096" y="8255"/>
                  </a:lnTo>
                  <a:lnTo>
                    <a:pt x="1919096" y="95376"/>
                  </a:lnTo>
                  <a:lnTo>
                    <a:pt x="1841754" y="95376"/>
                  </a:lnTo>
                  <a:lnTo>
                    <a:pt x="1841754" y="8255"/>
                  </a:lnTo>
                  <a:close/>
                </a:path>
                <a:path w="2556510" h="508000">
                  <a:moveTo>
                    <a:pt x="0" y="8255"/>
                  </a:moveTo>
                  <a:lnTo>
                    <a:pt x="121539" y="8255"/>
                  </a:lnTo>
                  <a:lnTo>
                    <a:pt x="194818" y="343535"/>
                  </a:lnTo>
                  <a:lnTo>
                    <a:pt x="267335" y="8255"/>
                  </a:lnTo>
                  <a:lnTo>
                    <a:pt x="389509" y="8255"/>
                  </a:lnTo>
                  <a:lnTo>
                    <a:pt x="389509" y="499237"/>
                  </a:lnTo>
                  <a:lnTo>
                    <a:pt x="313817" y="499237"/>
                  </a:lnTo>
                  <a:lnTo>
                    <a:pt x="313817" y="112395"/>
                  </a:lnTo>
                  <a:lnTo>
                    <a:pt x="233553" y="499237"/>
                  </a:lnTo>
                  <a:lnTo>
                    <a:pt x="155448" y="499237"/>
                  </a:lnTo>
                  <a:lnTo>
                    <a:pt x="75692" y="112395"/>
                  </a:lnTo>
                  <a:lnTo>
                    <a:pt x="75692" y="499237"/>
                  </a:lnTo>
                  <a:lnTo>
                    <a:pt x="0" y="499237"/>
                  </a:lnTo>
                  <a:lnTo>
                    <a:pt x="0" y="8255"/>
                  </a:lnTo>
                  <a:close/>
                </a:path>
                <a:path w="2556510" h="508000">
                  <a:moveTo>
                    <a:pt x="1411605" y="0"/>
                  </a:moveTo>
                  <a:lnTo>
                    <a:pt x="1498600" y="0"/>
                  </a:lnTo>
                  <a:lnTo>
                    <a:pt x="1422654" y="100075"/>
                  </a:lnTo>
                  <a:lnTo>
                    <a:pt x="1373632" y="100075"/>
                  </a:lnTo>
                  <a:lnTo>
                    <a:pt x="1411605" y="0"/>
                  </a:lnTo>
                  <a:close/>
                </a:path>
              </a:pathLst>
            </a:custGeom>
            <a:ln w="10668">
              <a:solidFill>
                <a:srgbClr val="509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5493" y="262763"/>
              <a:ext cx="1964435" cy="6352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6736" y="577595"/>
              <a:ext cx="114426" cy="1235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111" y="456438"/>
              <a:ext cx="140208" cy="2265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95493" y="262763"/>
              <a:ext cx="1964689" cy="635635"/>
            </a:xfrm>
            <a:custGeom>
              <a:avLst/>
              <a:gdLst/>
              <a:ahLst/>
              <a:cxnLst/>
              <a:rect l="l" t="t" r="r" b="b"/>
              <a:pathLst>
                <a:path w="1964690" h="635635">
                  <a:moveTo>
                    <a:pt x="1562100" y="135381"/>
                  </a:moveTo>
                  <a:lnTo>
                    <a:pt x="1639442" y="135381"/>
                  </a:lnTo>
                  <a:lnTo>
                    <a:pt x="1639442" y="490981"/>
                  </a:lnTo>
                  <a:lnTo>
                    <a:pt x="1562100" y="490981"/>
                  </a:lnTo>
                  <a:lnTo>
                    <a:pt x="1562100" y="135381"/>
                  </a:lnTo>
                  <a:close/>
                </a:path>
                <a:path w="1964690" h="635635">
                  <a:moveTo>
                    <a:pt x="905255" y="135381"/>
                  </a:moveTo>
                  <a:lnTo>
                    <a:pt x="982598" y="135381"/>
                  </a:lnTo>
                  <a:lnTo>
                    <a:pt x="982598" y="490981"/>
                  </a:lnTo>
                  <a:lnTo>
                    <a:pt x="905255" y="490981"/>
                  </a:lnTo>
                  <a:lnTo>
                    <a:pt x="905255" y="135381"/>
                  </a:lnTo>
                  <a:close/>
                </a:path>
                <a:path w="1964690" h="635635">
                  <a:moveTo>
                    <a:pt x="405383" y="135381"/>
                  </a:moveTo>
                  <a:lnTo>
                    <a:pt x="482726" y="135381"/>
                  </a:lnTo>
                  <a:lnTo>
                    <a:pt x="482726" y="490981"/>
                  </a:lnTo>
                  <a:lnTo>
                    <a:pt x="405383" y="490981"/>
                  </a:lnTo>
                  <a:lnTo>
                    <a:pt x="405383" y="135381"/>
                  </a:lnTo>
                  <a:close/>
                </a:path>
                <a:path w="1964690" h="635635">
                  <a:moveTo>
                    <a:pt x="1825498" y="126999"/>
                  </a:moveTo>
                  <a:lnTo>
                    <a:pt x="1875916" y="132540"/>
                  </a:lnTo>
                  <a:lnTo>
                    <a:pt x="1912620" y="149224"/>
                  </a:lnTo>
                  <a:lnTo>
                    <a:pt x="1937940" y="178307"/>
                  </a:lnTo>
                  <a:lnTo>
                    <a:pt x="1954402" y="221106"/>
                  </a:lnTo>
                  <a:lnTo>
                    <a:pt x="1881758" y="237489"/>
                  </a:lnTo>
                  <a:lnTo>
                    <a:pt x="1874686" y="218727"/>
                  </a:lnTo>
                  <a:lnTo>
                    <a:pt x="1863185" y="205311"/>
                  </a:lnTo>
                  <a:lnTo>
                    <a:pt x="1847254" y="197252"/>
                  </a:lnTo>
                  <a:lnTo>
                    <a:pt x="1826895" y="194563"/>
                  </a:lnTo>
                  <a:lnTo>
                    <a:pt x="1813653" y="195085"/>
                  </a:lnTo>
                  <a:lnTo>
                    <a:pt x="1774316" y="215391"/>
                  </a:lnTo>
                  <a:lnTo>
                    <a:pt x="1774316" y="224154"/>
                  </a:lnTo>
                  <a:lnTo>
                    <a:pt x="1774316" y="232028"/>
                  </a:lnTo>
                  <a:lnTo>
                    <a:pt x="1808035" y="253682"/>
                  </a:lnTo>
                  <a:lnTo>
                    <a:pt x="1853946" y="267969"/>
                  </a:lnTo>
                  <a:lnTo>
                    <a:pt x="1883642" y="277588"/>
                  </a:lnTo>
                  <a:lnTo>
                    <a:pt x="1927508" y="299634"/>
                  </a:lnTo>
                  <a:lnTo>
                    <a:pt x="1958784" y="342106"/>
                  </a:lnTo>
                  <a:lnTo>
                    <a:pt x="1964435" y="380745"/>
                  </a:lnTo>
                  <a:lnTo>
                    <a:pt x="1962241" y="405417"/>
                  </a:lnTo>
                  <a:lnTo>
                    <a:pt x="1944612" y="447950"/>
                  </a:lnTo>
                  <a:lnTo>
                    <a:pt x="1909818" y="480504"/>
                  </a:lnTo>
                  <a:lnTo>
                    <a:pt x="1861050" y="497268"/>
                  </a:lnTo>
                  <a:lnTo>
                    <a:pt x="1831594" y="499363"/>
                  </a:lnTo>
                  <a:lnTo>
                    <a:pt x="1804592" y="497605"/>
                  </a:lnTo>
                  <a:lnTo>
                    <a:pt x="1758352" y="483612"/>
                  </a:lnTo>
                  <a:lnTo>
                    <a:pt x="1722754" y="455826"/>
                  </a:lnTo>
                  <a:lnTo>
                    <a:pt x="1699133" y="415059"/>
                  </a:lnTo>
                  <a:lnTo>
                    <a:pt x="1691894" y="389889"/>
                  </a:lnTo>
                  <a:lnTo>
                    <a:pt x="1769236" y="375411"/>
                  </a:lnTo>
                  <a:lnTo>
                    <a:pt x="1776908" y="399915"/>
                  </a:lnTo>
                  <a:lnTo>
                    <a:pt x="1789842" y="417417"/>
                  </a:lnTo>
                  <a:lnTo>
                    <a:pt x="1808063" y="427918"/>
                  </a:lnTo>
                  <a:lnTo>
                    <a:pt x="1831594" y="431418"/>
                  </a:lnTo>
                  <a:lnTo>
                    <a:pt x="1844619" y="430732"/>
                  </a:lnTo>
                  <a:lnTo>
                    <a:pt x="1883409" y="408336"/>
                  </a:lnTo>
                  <a:lnTo>
                    <a:pt x="1886838" y="392810"/>
                  </a:lnTo>
                  <a:lnTo>
                    <a:pt x="1886838" y="385063"/>
                  </a:lnTo>
                  <a:lnTo>
                    <a:pt x="1855597" y="362711"/>
                  </a:lnTo>
                  <a:lnTo>
                    <a:pt x="1812401" y="350208"/>
                  </a:lnTo>
                  <a:lnTo>
                    <a:pt x="1777873" y="338026"/>
                  </a:lnTo>
                  <a:lnTo>
                    <a:pt x="1734820" y="314578"/>
                  </a:lnTo>
                  <a:lnTo>
                    <a:pt x="1710705" y="280749"/>
                  </a:lnTo>
                  <a:lnTo>
                    <a:pt x="1702688" y="236346"/>
                  </a:lnTo>
                  <a:lnTo>
                    <a:pt x="1704643" y="212798"/>
                  </a:lnTo>
                  <a:lnTo>
                    <a:pt x="1720316" y="173035"/>
                  </a:lnTo>
                  <a:lnTo>
                    <a:pt x="1751631" y="143769"/>
                  </a:lnTo>
                  <a:lnTo>
                    <a:pt x="1797351" y="128859"/>
                  </a:lnTo>
                  <a:lnTo>
                    <a:pt x="1825498" y="126999"/>
                  </a:lnTo>
                  <a:close/>
                </a:path>
                <a:path w="1964690" h="635635">
                  <a:moveTo>
                    <a:pt x="1363471" y="126999"/>
                  </a:moveTo>
                  <a:lnTo>
                    <a:pt x="1406620" y="130428"/>
                  </a:lnTo>
                  <a:lnTo>
                    <a:pt x="1450153" y="148193"/>
                  </a:lnTo>
                  <a:lnTo>
                    <a:pt x="1474977" y="178053"/>
                  </a:lnTo>
                  <a:lnTo>
                    <a:pt x="1485336" y="235293"/>
                  </a:lnTo>
                  <a:lnTo>
                    <a:pt x="1486027" y="264032"/>
                  </a:lnTo>
                  <a:lnTo>
                    <a:pt x="1485391" y="374014"/>
                  </a:lnTo>
                  <a:lnTo>
                    <a:pt x="1485628" y="395664"/>
                  </a:lnTo>
                  <a:lnTo>
                    <a:pt x="1489075" y="442848"/>
                  </a:lnTo>
                  <a:lnTo>
                    <a:pt x="1502790" y="490981"/>
                  </a:lnTo>
                  <a:lnTo>
                    <a:pt x="1426463" y="490981"/>
                  </a:lnTo>
                  <a:lnTo>
                    <a:pt x="1416430" y="452119"/>
                  </a:lnTo>
                  <a:lnTo>
                    <a:pt x="1406356" y="463119"/>
                  </a:lnTo>
                  <a:lnTo>
                    <a:pt x="1395936" y="472678"/>
                  </a:lnTo>
                  <a:lnTo>
                    <a:pt x="1362583" y="492666"/>
                  </a:lnTo>
                  <a:lnTo>
                    <a:pt x="1326006" y="499363"/>
                  </a:lnTo>
                  <a:lnTo>
                    <a:pt x="1305718" y="497576"/>
                  </a:lnTo>
                  <a:lnTo>
                    <a:pt x="1256283" y="470661"/>
                  </a:lnTo>
                  <a:lnTo>
                    <a:pt x="1235995" y="437260"/>
                  </a:lnTo>
                  <a:lnTo>
                    <a:pt x="1229232" y="394334"/>
                  </a:lnTo>
                  <a:lnTo>
                    <a:pt x="1229923" y="379761"/>
                  </a:lnTo>
                  <a:lnTo>
                    <a:pt x="1240281" y="341756"/>
                  </a:lnTo>
                  <a:lnTo>
                    <a:pt x="1271396" y="305815"/>
                  </a:lnTo>
                  <a:lnTo>
                    <a:pt x="1315081" y="287420"/>
                  </a:lnTo>
                  <a:lnTo>
                    <a:pt x="1360471" y="275972"/>
                  </a:lnTo>
                  <a:lnTo>
                    <a:pt x="1381188" y="270081"/>
                  </a:lnTo>
                  <a:lnTo>
                    <a:pt x="1397809" y="264404"/>
                  </a:lnTo>
                  <a:lnTo>
                    <a:pt x="1410334" y="258952"/>
                  </a:lnTo>
                  <a:lnTo>
                    <a:pt x="1410073" y="245377"/>
                  </a:lnTo>
                  <a:lnTo>
                    <a:pt x="1398269" y="208787"/>
                  </a:lnTo>
                  <a:lnTo>
                    <a:pt x="1359153" y="199008"/>
                  </a:lnTo>
                  <a:lnTo>
                    <a:pt x="1349321" y="199582"/>
                  </a:lnTo>
                  <a:lnTo>
                    <a:pt x="1315719" y="221821"/>
                  </a:lnTo>
                  <a:lnTo>
                    <a:pt x="1307210" y="243458"/>
                  </a:lnTo>
                  <a:lnTo>
                    <a:pt x="1237233" y="228091"/>
                  </a:lnTo>
                  <a:lnTo>
                    <a:pt x="1254109" y="181784"/>
                  </a:lnTo>
                  <a:lnTo>
                    <a:pt x="1279270" y="150621"/>
                  </a:lnTo>
                  <a:lnTo>
                    <a:pt x="1314989" y="132905"/>
                  </a:lnTo>
                  <a:lnTo>
                    <a:pt x="1337635" y="128476"/>
                  </a:lnTo>
                  <a:lnTo>
                    <a:pt x="1363471" y="126999"/>
                  </a:lnTo>
                  <a:close/>
                </a:path>
                <a:path w="1964690" h="635635">
                  <a:moveTo>
                    <a:pt x="668146" y="126999"/>
                  </a:moveTo>
                  <a:lnTo>
                    <a:pt x="706098" y="135143"/>
                  </a:lnTo>
                  <a:lnTo>
                    <a:pt x="738600" y="159765"/>
                  </a:lnTo>
                  <a:lnTo>
                    <a:pt x="757173" y="185292"/>
                  </a:lnTo>
                  <a:lnTo>
                    <a:pt x="757173" y="135381"/>
                  </a:lnTo>
                  <a:lnTo>
                    <a:pt x="829563" y="135381"/>
                  </a:lnTo>
                  <a:lnTo>
                    <a:pt x="829563" y="454405"/>
                  </a:lnTo>
                  <a:lnTo>
                    <a:pt x="826039" y="520604"/>
                  </a:lnTo>
                  <a:lnTo>
                    <a:pt x="815466" y="565657"/>
                  </a:lnTo>
                  <a:lnTo>
                    <a:pt x="785802" y="607895"/>
                  </a:lnTo>
                  <a:lnTo>
                    <a:pt x="737187" y="630872"/>
                  </a:lnTo>
                  <a:lnTo>
                    <a:pt x="690879" y="635253"/>
                  </a:lnTo>
                  <a:lnTo>
                    <a:pt x="668160" y="634466"/>
                  </a:lnTo>
                  <a:lnTo>
                    <a:pt x="629818" y="628128"/>
                  </a:lnTo>
                  <a:lnTo>
                    <a:pt x="588819" y="606710"/>
                  </a:lnTo>
                  <a:lnTo>
                    <a:pt x="563562" y="571434"/>
                  </a:lnTo>
                  <a:lnTo>
                    <a:pt x="554989" y="526160"/>
                  </a:lnTo>
                  <a:lnTo>
                    <a:pt x="554989" y="514349"/>
                  </a:lnTo>
                  <a:lnTo>
                    <a:pt x="643381" y="527430"/>
                  </a:lnTo>
                  <a:lnTo>
                    <a:pt x="644858" y="536453"/>
                  </a:lnTo>
                  <a:lnTo>
                    <a:pt x="647382" y="544083"/>
                  </a:lnTo>
                  <a:lnTo>
                    <a:pt x="687958" y="563244"/>
                  </a:lnTo>
                  <a:lnTo>
                    <a:pt x="700031" y="562721"/>
                  </a:lnTo>
                  <a:lnTo>
                    <a:pt x="738901" y="546877"/>
                  </a:lnTo>
                  <a:lnTo>
                    <a:pt x="751839" y="501649"/>
                  </a:lnTo>
                  <a:lnTo>
                    <a:pt x="752220" y="485266"/>
                  </a:lnTo>
                  <a:lnTo>
                    <a:pt x="752220" y="433323"/>
                  </a:lnTo>
                  <a:lnTo>
                    <a:pt x="743213" y="446875"/>
                  </a:lnTo>
                  <a:lnTo>
                    <a:pt x="733694" y="458581"/>
                  </a:lnTo>
                  <a:lnTo>
                    <a:pt x="701813" y="482838"/>
                  </a:lnTo>
                  <a:lnTo>
                    <a:pt x="664844" y="490981"/>
                  </a:lnTo>
                  <a:lnTo>
                    <a:pt x="641510" y="488241"/>
                  </a:lnTo>
                  <a:lnTo>
                    <a:pt x="600604" y="466282"/>
                  </a:lnTo>
                  <a:lnTo>
                    <a:pt x="566388" y="419679"/>
                  </a:lnTo>
                  <a:lnTo>
                    <a:pt x="547338" y="351670"/>
                  </a:lnTo>
                  <a:lnTo>
                    <a:pt x="544956" y="311022"/>
                  </a:lnTo>
                  <a:lnTo>
                    <a:pt x="547197" y="268206"/>
                  </a:lnTo>
                  <a:lnTo>
                    <a:pt x="565155" y="199384"/>
                  </a:lnTo>
                  <a:lnTo>
                    <a:pt x="599852" y="153092"/>
                  </a:lnTo>
                  <a:lnTo>
                    <a:pt x="643477" y="129903"/>
                  </a:lnTo>
                  <a:lnTo>
                    <a:pt x="668146" y="126999"/>
                  </a:lnTo>
                  <a:close/>
                </a:path>
                <a:path w="1964690" h="635635">
                  <a:moveTo>
                    <a:pt x="81025" y="83057"/>
                  </a:moveTo>
                  <a:lnTo>
                    <a:pt x="81025" y="407923"/>
                  </a:lnTo>
                  <a:lnTo>
                    <a:pt x="141985" y="407923"/>
                  </a:lnTo>
                  <a:lnTo>
                    <a:pt x="188563" y="403798"/>
                  </a:lnTo>
                  <a:lnTo>
                    <a:pt x="227456" y="378332"/>
                  </a:lnTo>
                  <a:lnTo>
                    <a:pt x="246125" y="331342"/>
                  </a:lnTo>
                  <a:lnTo>
                    <a:pt x="253019" y="271639"/>
                  </a:lnTo>
                  <a:lnTo>
                    <a:pt x="253491" y="246633"/>
                  </a:lnTo>
                  <a:lnTo>
                    <a:pt x="253015" y="220823"/>
                  </a:lnTo>
                  <a:lnTo>
                    <a:pt x="249205" y="177821"/>
                  </a:lnTo>
                  <a:lnTo>
                    <a:pt x="236283" y="132572"/>
                  </a:lnTo>
                  <a:lnTo>
                    <a:pt x="204850" y="96234"/>
                  </a:lnTo>
                  <a:lnTo>
                    <a:pt x="158813" y="84185"/>
                  </a:lnTo>
                  <a:lnTo>
                    <a:pt x="117855" y="83057"/>
                  </a:lnTo>
                  <a:lnTo>
                    <a:pt x="81025" y="83057"/>
                  </a:lnTo>
                  <a:close/>
                </a:path>
                <a:path w="1964690" h="635635">
                  <a:moveTo>
                    <a:pt x="1142872" y="9778"/>
                  </a:moveTo>
                  <a:lnTo>
                    <a:pt x="1142872" y="135381"/>
                  </a:lnTo>
                  <a:lnTo>
                    <a:pt x="1195451" y="135381"/>
                  </a:lnTo>
                  <a:lnTo>
                    <a:pt x="1195451" y="210311"/>
                  </a:lnTo>
                  <a:lnTo>
                    <a:pt x="1142872" y="210311"/>
                  </a:lnTo>
                  <a:lnTo>
                    <a:pt x="1142872" y="353948"/>
                  </a:lnTo>
                  <a:lnTo>
                    <a:pt x="1144212" y="401758"/>
                  </a:lnTo>
                  <a:lnTo>
                    <a:pt x="1154683" y="421258"/>
                  </a:lnTo>
                  <a:lnTo>
                    <a:pt x="1164335" y="421258"/>
                  </a:lnTo>
                  <a:lnTo>
                    <a:pt x="1170265" y="420707"/>
                  </a:lnTo>
                  <a:lnTo>
                    <a:pt x="1177385" y="419036"/>
                  </a:lnTo>
                  <a:lnTo>
                    <a:pt x="1185695" y="416222"/>
                  </a:lnTo>
                  <a:lnTo>
                    <a:pt x="1195196" y="412241"/>
                  </a:lnTo>
                  <a:lnTo>
                    <a:pt x="1201801" y="485266"/>
                  </a:lnTo>
                  <a:lnTo>
                    <a:pt x="1188013" y="491434"/>
                  </a:lnTo>
                  <a:lnTo>
                    <a:pt x="1173321" y="495839"/>
                  </a:lnTo>
                  <a:lnTo>
                    <a:pt x="1157724" y="498482"/>
                  </a:lnTo>
                  <a:lnTo>
                    <a:pt x="1141221" y="499363"/>
                  </a:lnTo>
                  <a:lnTo>
                    <a:pt x="1127196" y="498482"/>
                  </a:lnTo>
                  <a:lnTo>
                    <a:pt x="1085855" y="477452"/>
                  </a:lnTo>
                  <a:lnTo>
                    <a:pt x="1068155" y="432407"/>
                  </a:lnTo>
                  <a:lnTo>
                    <a:pt x="1065817" y="392870"/>
                  </a:lnTo>
                  <a:lnTo>
                    <a:pt x="1065529" y="365505"/>
                  </a:lnTo>
                  <a:lnTo>
                    <a:pt x="1065529" y="210311"/>
                  </a:lnTo>
                  <a:lnTo>
                    <a:pt x="1030096" y="210311"/>
                  </a:lnTo>
                  <a:lnTo>
                    <a:pt x="1030096" y="135381"/>
                  </a:lnTo>
                  <a:lnTo>
                    <a:pt x="1065529" y="135381"/>
                  </a:lnTo>
                  <a:lnTo>
                    <a:pt x="1065529" y="64642"/>
                  </a:lnTo>
                  <a:lnTo>
                    <a:pt x="1142872" y="9778"/>
                  </a:lnTo>
                  <a:close/>
                </a:path>
                <a:path w="1964690" h="635635">
                  <a:moveTo>
                    <a:pt x="1562100" y="0"/>
                  </a:moveTo>
                  <a:lnTo>
                    <a:pt x="1639442" y="0"/>
                  </a:lnTo>
                  <a:lnTo>
                    <a:pt x="1639442" y="87121"/>
                  </a:lnTo>
                  <a:lnTo>
                    <a:pt x="1562100" y="87121"/>
                  </a:lnTo>
                  <a:lnTo>
                    <a:pt x="1562100" y="0"/>
                  </a:lnTo>
                  <a:close/>
                </a:path>
                <a:path w="1964690" h="635635">
                  <a:moveTo>
                    <a:pt x="905255" y="0"/>
                  </a:moveTo>
                  <a:lnTo>
                    <a:pt x="982598" y="0"/>
                  </a:lnTo>
                  <a:lnTo>
                    <a:pt x="982598" y="87121"/>
                  </a:lnTo>
                  <a:lnTo>
                    <a:pt x="905255" y="87121"/>
                  </a:lnTo>
                  <a:lnTo>
                    <a:pt x="905255" y="0"/>
                  </a:lnTo>
                  <a:close/>
                </a:path>
                <a:path w="1964690" h="635635">
                  <a:moveTo>
                    <a:pt x="405383" y="0"/>
                  </a:moveTo>
                  <a:lnTo>
                    <a:pt x="482726" y="0"/>
                  </a:lnTo>
                  <a:lnTo>
                    <a:pt x="482726" y="87121"/>
                  </a:lnTo>
                  <a:lnTo>
                    <a:pt x="405383" y="87121"/>
                  </a:lnTo>
                  <a:lnTo>
                    <a:pt x="405383" y="0"/>
                  </a:lnTo>
                  <a:close/>
                </a:path>
                <a:path w="1964690" h="635635">
                  <a:moveTo>
                    <a:pt x="0" y="0"/>
                  </a:moveTo>
                  <a:lnTo>
                    <a:pt x="148208" y="0"/>
                  </a:lnTo>
                  <a:lnTo>
                    <a:pt x="174571" y="785"/>
                  </a:lnTo>
                  <a:lnTo>
                    <a:pt x="216914" y="7072"/>
                  </a:lnTo>
                  <a:lnTo>
                    <a:pt x="260461" y="29448"/>
                  </a:lnTo>
                  <a:lnTo>
                    <a:pt x="297054" y="70969"/>
                  </a:lnTo>
                  <a:lnTo>
                    <a:pt x="315966" y="109640"/>
                  </a:lnTo>
                  <a:lnTo>
                    <a:pt x="329469" y="157577"/>
                  </a:lnTo>
                  <a:lnTo>
                    <a:pt x="336327" y="216683"/>
                  </a:lnTo>
                  <a:lnTo>
                    <a:pt x="337184" y="250570"/>
                  </a:lnTo>
                  <a:lnTo>
                    <a:pt x="336282" y="281338"/>
                  </a:lnTo>
                  <a:lnTo>
                    <a:pt x="329094" y="336635"/>
                  </a:lnTo>
                  <a:lnTo>
                    <a:pt x="315120" y="383498"/>
                  </a:lnTo>
                  <a:lnTo>
                    <a:pt x="296884" y="420784"/>
                  </a:lnTo>
                  <a:lnTo>
                    <a:pt x="261985" y="459755"/>
                  </a:lnTo>
                  <a:lnTo>
                    <a:pt x="216177" y="483106"/>
                  </a:lnTo>
                  <a:lnTo>
                    <a:pt x="175982" y="490102"/>
                  </a:lnTo>
                  <a:lnTo>
                    <a:pt x="152526" y="490981"/>
                  </a:lnTo>
                  <a:lnTo>
                    <a:pt x="0" y="490981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509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229867"/>
            <a:ext cx="9144000" cy="51983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620268"/>
            <a:ext cx="1080770" cy="1440180"/>
          </a:xfrm>
          <a:custGeom>
            <a:avLst/>
            <a:gdLst/>
            <a:ahLst/>
            <a:cxnLst/>
            <a:rect l="l" t="t" r="r" b="b"/>
            <a:pathLst>
              <a:path w="1080770" h="1440180">
                <a:moveTo>
                  <a:pt x="1080516" y="1440180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487917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12023" y="781811"/>
              <a:ext cx="1120140" cy="1207135"/>
            </a:xfrm>
            <a:custGeom>
              <a:avLst/>
              <a:gdLst/>
              <a:ahLst/>
              <a:cxnLst/>
              <a:rect l="l" t="t" r="r" b="b"/>
              <a:pathLst>
                <a:path w="1120140" h="1207135">
                  <a:moveTo>
                    <a:pt x="0" y="1207008"/>
                  </a:moveTo>
                  <a:lnTo>
                    <a:pt x="112014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504" y="662940"/>
            <a:ext cx="7997825" cy="6040120"/>
            <a:chOff x="222504" y="662940"/>
            <a:chExt cx="7997825" cy="6040120"/>
          </a:xfrm>
        </p:grpSpPr>
        <p:sp>
          <p:nvSpPr>
            <p:cNvPr id="8" name="object 8"/>
            <p:cNvSpPr/>
            <p:nvPr/>
          </p:nvSpPr>
          <p:spPr>
            <a:xfrm>
              <a:off x="251460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723" y="5948134"/>
              <a:ext cx="7487284" cy="726440"/>
            </a:xfrm>
            <a:custGeom>
              <a:avLst/>
              <a:gdLst/>
              <a:ahLst/>
              <a:cxnLst/>
              <a:rect l="l" t="t" r="r" b="b"/>
              <a:pathLst>
                <a:path w="7487284" h="726440">
                  <a:moveTo>
                    <a:pt x="7486904" y="0"/>
                  </a:moveTo>
                  <a:lnTo>
                    <a:pt x="0" y="725944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6205" marR="5080" indent="-137350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Elementos Internos </a:t>
            </a:r>
            <a:r>
              <a:rPr dirty="0"/>
              <a:t>do </a:t>
            </a:r>
            <a:r>
              <a:rPr spc="-2150" dirty="0"/>
              <a:t> </a:t>
            </a:r>
            <a:r>
              <a:rPr spc="-5" dirty="0"/>
              <a:t>Processador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05992" y="2196744"/>
            <a:ext cx="7684134" cy="345503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ULA – Unidade Lógica e Aritmética</a:t>
            </a:r>
            <a:endParaRPr sz="2500">
              <a:latin typeface="Courier New"/>
              <a:cs typeface="Courier New"/>
            </a:endParaRPr>
          </a:p>
          <a:p>
            <a:pPr marL="52069" marR="5080" algn="ctr">
              <a:lnSpc>
                <a:spcPct val="100000"/>
              </a:lnSpc>
              <a:spcBef>
                <a:spcPts val="1500"/>
              </a:spcBef>
            </a:pPr>
            <a:r>
              <a:rPr sz="2500" b="1" spc="-5" dirty="0">
                <a:latin typeface="Courier New"/>
                <a:cs typeface="Courier New"/>
              </a:rPr>
              <a:t>É 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dispositivo que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executa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realmente as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operações</a:t>
            </a:r>
            <a:r>
              <a:rPr sz="2500" b="1" spc="4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matemáticas</a:t>
            </a:r>
            <a:r>
              <a:rPr sz="2500" b="1" spc="4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com</a:t>
            </a:r>
            <a:r>
              <a:rPr sz="2500" b="1" spc="4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os</a:t>
            </a:r>
            <a:r>
              <a:rPr sz="2500" b="1" spc="4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dados,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como: soma,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multiplicação, op.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Lógica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AND, subtração,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divisão, op.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Lógica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OR,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op. lógica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XOR, deslocamento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à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direita,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incremento,</a:t>
            </a:r>
            <a:r>
              <a:rPr sz="2500" b="1" spc="7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op.</a:t>
            </a:r>
            <a:r>
              <a:rPr sz="2500" b="1" spc="7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Complemento,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deslocamento à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esquerda 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decremento.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4252" y="400811"/>
            <a:ext cx="1994916" cy="18150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8064" y="3319271"/>
            <a:ext cx="2081784" cy="22966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1203" y="2075688"/>
            <a:ext cx="1362456" cy="9022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91741" y="2190699"/>
            <a:ext cx="8534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Verdana"/>
                <a:cs typeface="Verdana"/>
              </a:rPr>
              <a:t>CPU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83252" y="3919728"/>
            <a:ext cx="3554095" cy="1390015"/>
            <a:chOff x="4683252" y="3919728"/>
            <a:chExt cx="3554095" cy="139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3252" y="3919728"/>
              <a:ext cx="3553967" cy="9022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0244" y="4407408"/>
              <a:ext cx="2919983" cy="90220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924805" y="4036314"/>
            <a:ext cx="304355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Verdana"/>
                <a:cs typeface="Verdana"/>
              </a:rPr>
              <a:t>HD</a:t>
            </a:r>
            <a:r>
              <a:rPr sz="3200" spc="-60" dirty="0">
                <a:latin typeface="Verdana"/>
                <a:cs typeface="Verdana"/>
              </a:rPr>
              <a:t> </a:t>
            </a:r>
            <a:r>
              <a:rPr sz="3200" spc="-5" dirty="0">
                <a:latin typeface="Verdana"/>
                <a:cs typeface="Verdana"/>
              </a:rPr>
              <a:t>(hard</a:t>
            </a:r>
            <a:r>
              <a:rPr sz="3200" spc="-50" dirty="0">
                <a:latin typeface="Verdana"/>
                <a:cs typeface="Verdana"/>
              </a:rPr>
              <a:t> </a:t>
            </a:r>
            <a:r>
              <a:rPr sz="3200" spc="-5" dirty="0">
                <a:latin typeface="Verdana"/>
                <a:cs typeface="Verdana"/>
              </a:rPr>
              <a:t>disk)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Disco</a:t>
            </a:r>
            <a:r>
              <a:rPr sz="3200" spc="-5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rígido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55847" y="1143000"/>
            <a:ext cx="1671955" cy="472440"/>
            <a:chOff x="3355847" y="1143000"/>
            <a:chExt cx="1671955" cy="472440"/>
          </a:xfrm>
        </p:grpSpPr>
        <p:sp>
          <p:nvSpPr>
            <p:cNvPr id="11" name="object 11"/>
            <p:cNvSpPr/>
            <p:nvPr/>
          </p:nvSpPr>
          <p:spPr>
            <a:xfrm>
              <a:off x="3360419" y="1147572"/>
              <a:ext cx="1663064" cy="463550"/>
            </a:xfrm>
            <a:custGeom>
              <a:avLst/>
              <a:gdLst/>
              <a:ahLst/>
              <a:cxnLst/>
              <a:rect l="l" t="t" r="r" b="b"/>
              <a:pathLst>
                <a:path w="1663064" h="463550">
                  <a:moveTo>
                    <a:pt x="1330452" y="0"/>
                  </a:moveTo>
                  <a:lnTo>
                    <a:pt x="1330452" y="115824"/>
                  </a:lnTo>
                  <a:lnTo>
                    <a:pt x="332231" y="115824"/>
                  </a:lnTo>
                  <a:lnTo>
                    <a:pt x="332231" y="0"/>
                  </a:lnTo>
                  <a:lnTo>
                    <a:pt x="0" y="231648"/>
                  </a:lnTo>
                  <a:lnTo>
                    <a:pt x="332231" y="463295"/>
                  </a:lnTo>
                  <a:lnTo>
                    <a:pt x="332231" y="347472"/>
                  </a:lnTo>
                  <a:lnTo>
                    <a:pt x="1330452" y="347472"/>
                  </a:lnTo>
                  <a:lnTo>
                    <a:pt x="1330452" y="463295"/>
                  </a:lnTo>
                  <a:lnTo>
                    <a:pt x="1662683" y="231648"/>
                  </a:lnTo>
                  <a:lnTo>
                    <a:pt x="1330452" y="0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60419" y="1147572"/>
              <a:ext cx="1663064" cy="463550"/>
            </a:xfrm>
            <a:custGeom>
              <a:avLst/>
              <a:gdLst/>
              <a:ahLst/>
              <a:cxnLst/>
              <a:rect l="l" t="t" r="r" b="b"/>
              <a:pathLst>
                <a:path w="1663064" h="463550">
                  <a:moveTo>
                    <a:pt x="0" y="231648"/>
                  </a:moveTo>
                  <a:lnTo>
                    <a:pt x="332231" y="0"/>
                  </a:lnTo>
                  <a:lnTo>
                    <a:pt x="332231" y="115824"/>
                  </a:lnTo>
                  <a:lnTo>
                    <a:pt x="1330452" y="115824"/>
                  </a:lnTo>
                  <a:lnTo>
                    <a:pt x="1330452" y="0"/>
                  </a:lnTo>
                  <a:lnTo>
                    <a:pt x="1662683" y="231648"/>
                  </a:lnTo>
                  <a:lnTo>
                    <a:pt x="1330452" y="463295"/>
                  </a:lnTo>
                  <a:lnTo>
                    <a:pt x="1330452" y="347472"/>
                  </a:lnTo>
                  <a:lnTo>
                    <a:pt x="332231" y="347472"/>
                  </a:lnTo>
                  <a:lnTo>
                    <a:pt x="332231" y="463295"/>
                  </a:lnTo>
                  <a:lnTo>
                    <a:pt x="0" y="2316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594165" y="2452687"/>
            <a:ext cx="762000" cy="758825"/>
            <a:chOff x="2594165" y="2452687"/>
            <a:chExt cx="762000" cy="758825"/>
          </a:xfrm>
        </p:grpSpPr>
        <p:sp>
          <p:nvSpPr>
            <p:cNvPr id="14" name="object 14"/>
            <p:cNvSpPr/>
            <p:nvPr/>
          </p:nvSpPr>
          <p:spPr>
            <a:xfrm>
              <a:off x="2598927" y="2457450"/>
              <a:ext cx="752475" cy="749300"/>
            </a:xfrm>
            <a:custGeom>
              <a:avLst/>
              <a:gdLst/>
              <a:ahLst/>
              <a:cxnLst/>
              <a:rect l="l" t="t" r="r" b="b"/>
              <a:pathLst>
                <a:path w="752475" h="749300">
                  <a:moveTo>
                    <a:pt x="322961" y="0"/>
                  </a:moveTo>
                  <a:lnTo>
                    <a:pt x="18542" y="27304"/>
                  </a:lnTo>
                  <a:lnTo>
                    <a:pt x="0" y="332486"/>
                  </a:lnTo>
                  <a:lnTo>
                    <a:pt x="80772" y="249427"/>
                  </a:lnTo>
                  <a:lnTo>
                    <a:pt x="509778" y="666114"/>
                  </a:lnTo>
                  <a:lnTo>
                    <a:pt x="429133" y="749300"/>
                  </a:lnTo>
                  <a:lnTo>
                    <a:pt x="733551" y="721995"/>
                  </a:lnTo>
                  <a:lnTo>
                    <a:pt x="752094" y="416813"/>
                  </a:lnTo>
                  <a:lnTo>
                    <a:pt x="671322" y="499872"/>
                  </a:lnTo>
                  <a:lnTo>
                    <a:pt x="242316" y="83185"/>
                  </a:lnTo>
                  <a:lnTo>
                    <a:pt x="322961" y="0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8927" y="2457450"/>
              <a:ext cx="752475" cy="749300"/>
            </a:xfrm>
            <a:custGeom>
              <a:avLst/>
              <a:gdLst/>
              <a:ahLst/>
              <a:cxnLst/>
              <a:rect l="l" t="t" r="r" b="b"/>
              <a:pathLst>
                <a:path w="752475" h="749300">
                  <a:moveTo>
                    <a:pt x="18542" y="27304"/>
                  </a:moveTo>
                  <a:lnTo>
                    <a:pt x="322961" y="0"/>
                  </a:lnTo>
                  <a:lnTo>
                    <a:pt x="242316" y="83185"/>
                  </a:lnTo>
                  <a:lnTo>
                    <a:pt x="671322" y="499872"/>
                  </a:lnTo>
                  <a:lnTo>
                    <a:pt x="752094" y="416813"/>
                  </a:lnTo>
                  <a:lnTo>
                    <a:pt x="733551" y="721995"/>
                  </a:lnTo>
                  <a:lnTo>
                    <a:pt x="429133" y="749300"/>
                  </a:lnTo>
                  <a:lnTo>
                    <a:pt x="509778" y="666114"/>
                  </a:lnTo>
                  <a:lnTo>
                    <a:pt x="80772" y="249427"/>
                  </a:lnTo>
                  <a:lnTo>
                    <a:pt x="0" y="332486"/>
                  </a:lnTo>
                  <a:lnTo>
                    <a:pt x="18542" y="2730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247132" y="420623"/>
            <a:ext cx="2649220" cy="3195955"/>
            <a:chOff x="5247132" y="420623"/>
            <a:chExt cx="2649220" cy="319595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7132" y="420623"/>
              <a:ext cx="1903475" cy="14279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0848" y="1335023"/>
              <a:ext cx="1903476" cy="14279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2224" y="2226563"/>
              <a:ext cx="2293620" cy="9022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8944" y="2714244"/>
              <a:ext cx="1441703" cy="90220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843778" y="2341880"/>
            <a:ext cx="178435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9420" marR="5080" indent="-42735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Verdana"/>
                <a:cs typeface="Verdana"/>
              </a:rPr>
              <a:t>Memória  RAM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58067" y="2491930"/>
            <a:ext cx="742315" cy="798195"/>
            <a:chOff x="4858067" y="2491930"/>
            <a:chExt cx="742315" cy="798195"/>
          </a:xfrm>
        </p:grpSpPr>
        <p:sp>
          <p:nvSpPr>
            <p:cNvPr id="23" name="object 23"/>
            <p:cNvSpPr/>
            <p:nvPr/>
          </p:nvSpPr>
          <p:spPr>
            <a:xfrm>
              <a:off x="4862829" y="2496692"/>
              <a:ext cx="732790" cy="788670"/>
            </a:xfrm>
            <a:custGeom>
              <a:avLst/>
              <a:gdLst/>
              <a:ahLst/>
              <a:cxnLst/>
              <a:rect l="l" t="t" r="r" b="b"/>
              <a:pathLst>
                <a:path w="732789" h="788670">
                  <a:moveTo>
                    <a:pt x="671576" y="0"/>
                  </a:moveTo>
                  <a:lnTo>
                    <a:pt x="366141" y="15748"/>
                  </a:lnTo>
                  <a:lnTo>
                    <a:pt x="457835" y="86741"/>
                  </a:lnTo>
                  <a:lnTo>
                    <a:pt x="91694" y="559689"/>
                  </a:lnTo>
                  <a:lnTo>
                    <a:pt x="0" y="488823"/>
                  </a:lnTo>
                  <a:lnTo>
                    <a:pt x="61214" y="788289"/>
                  </a:lnTo>
                  <a:lnTo>
                    <a:pt x="366649" y="772541"/>
                  </a:lnTo>
                  <a:lnTo>
                    <a:pt x="274955" y="701548"/>
                  </a:lnTo>
                  <a:lnTo>
                    <a:pt x="641096" y="228600"/>
                  </a:lnTo>
                  <a:lnTo>
                    <a:pt x="732790" y="299466"/>
                  </a:lnTo>
                  <a:lnTo>
                    <a:pt x="671576" y="0"/>
                  </a:lnTo>
                  <a:close/>
                </a:path>
              </a:pathLst>
            </a:custGeom>
            <a:solidFill>
              <a:srgbClr val="00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62829" y="2496692"/>
              <a:ext cx="732790" cy="788670"/>
            </a:xfrm>
            <a:custGeom>
              <a:avLst/>
              <a:gdLst/>
              <a:ahLst/>
              <a:cxnLst/>
              <a:rect l="l" t="t" r="r" b="b"/>
              <a:pathLst>
                <a:path w="732789" h="788670">
                  <a:moveTo>
                    <a:pt x="671576" y="0"/>
                  </a:moveTo>
                  <a:lnTo>
                    <a:pt x="732790" y="299466"/>
                  </a:lnTo>
                  <a:lnTo>
                    <a:pt x="641096" y="228600"/>
                  </a:lnTo>
                  <a:lnTo>
                    <a:pt x="274955" y="701548"/>
                  </a:lnTo>
                  <a:lnTo>
                    <a:pt x="366649" y="772541"/>
                  </a:lnTo>
                  <a:lnTo>
                    <a:pt x="61214" y="788289"/>
                  </a:lnTo>
                  <a:lnTo>
                    <a:pt x="0" y="488823"/>
                  </a:lnTo>
                  <a:lnTo>
                    <a:pt x="91694" y="559689"/>
                  </a:lnTo>
                  <a:lnTo>
                    <a:pt x="457835" y="86741"/>
                  </a:lnTo>
                  <a:lnTo>
                    <a:pt x="366141" y="15748"/>
                  </a:lnTo>
                  <a:lnTo>
                    <a:pt x="671576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568" y="656844"/>
            <a:ext cx="8610600" cy="1816735"/>
          </a:xfrm>
          <a:prstGeom prst="rect">
            <a:avLst/>
          </a:prstGeom>
          <a:solidFill>
            <a:srgbClr val="FFFFFF"/>
          </a:solidFill>
          <a:ln w="9144">
            <a:solidFill>
              <a:srgbClr val="EC7C3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2800" dirty="0">
                <a:solidFill>
                  <a:srgbClr val="0D0D0D"/>
                </a:solidFill>
                <a:latin typeface="Arial MT"/>
                <a:cs typeface="Arial MT"/>
              </a:rPr>
              <a:t>Memórias:</a:t>
            </a:r>
            <a:endParaRPr sz="2800">
              <a:latin typeface="Arial MT"/>
              <a:cs typeface="Arial MT"/>
            </a:endParaRPr>
          </a:p>
          <a:p>
            <a:pPr marL="91440" marR="83185" algn="just">
              <a:lnSpc>
                <a:spcPct val="100000"/>
              </a:lnSpc>
              <a:spcBef>
                <a:spcPts val="1460"/>
              </a:spcBef>
            </a:pP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São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 componentes</a:t>
            </a:r>
            <a:r>
              <a:rPr sz="24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responsáveis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por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armazenar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 dados</a:t>
            </a:r>
            <a:r>
              <a:rPr sz="24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e 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programas</a:t>
            </a:r>
            <a:r>
              <a:rPr sz="2400" spc="4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(instruções)</a:t>
            </a:r>
            <a:r>
              <a:rPr sz="2400" spc="4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em</a:t>
            </a:r>
            <a:r>
              <a:rPr sz="2400" spc="4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forma</a:t>
            </a:r>
            <a:r>
              <a:rPr sz="2400" spc="4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de</a:t>
            </a:r>
            <a:r>
              <a:rPr sz="2400" spc="4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sinais</a:t>
            </a:r>
            <a:r>
              <a:rPr sz="2400" spc="434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digitais</a:t>
            </a:r>
            <a:r>
              <a:rPr sz="2400" spc="4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(ou</a:t>
            </a:r>
            <a:r>
              <a:rPr sz="2400" spc="4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seja </a:t>
            </a:r>
            <a:r>
              <a:rPr sz="2400" spc="-65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em</a:t>
            </a:r>
            <a:r>
              <a:rPr sz="24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forma de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0s</a:t>
            </a:r>
            <a:r>
              <a:rPr sz="24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r>
              <a:rPr sz="2400" spc="-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1s).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524" y="2961132"/>
            <a:ext cx="8582025" cy="2124710"/>
          </a:xfrm>
          <a:prstGeom prst="rect">
            <a:avLst/>
          </a:prstGeom>
          <a:solidFill>
            <a:srgbClr val="FFFFFF"/>
          </a:solidFill>
          <a:ln w="9144">
            <a:solidFill>
              <a:srgbClr val="EC7C3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Podem</a:t>
            </a:r>
            <a:r>
              <a:rPr sz="240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ser</a:t>
            </a:r>
            <a:r>
              <a:rPr sz="24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classificadas</a:t>
            </a:r>
            <a:r>
              <a:rPr sz="2400" spc="4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pelos</a:t>
            </a:r>
            <a:r>
              <a:rPr sz="24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seguintes</a:t>
            </a:r>
            <a:r>
              <a:rPr sz="240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critérios</a:t>
            </a:r>
            <a:r>
              <a:rPr sz="2400" spc="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funcionais:</a:t>
            </a:r>
            <a:endParaRPr sz="2400">
              <a:latin typeface="Arial MT"/>
              <a:cs typeface="Arial MT"/>
            </a:endParaRPr>
          </a:p>
          <a:p>
            <a:pPr marL="90805" marR="2753995">
              <a:lnSpc>
                <a:spcPct val="150000"/>
              </a:lnSpc>
            </a:pPr>
            <a:r>
              <a:rPr sz="24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Acesso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:</a:t>
            </a:r>
            <a:r>
              <a:rPr sz="2400" spc="114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sequencial</a:t>
            </a:r>
            <a:r>
              <a:rPr sz="2400" spc="14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/</a:t>
            </a:r>
            <a:r>
              <a:rPr sz="2400" spc="1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aleatório 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Persistência</a:t>
            </a:r>
            <a:r>
              <a:rPr sz="2400" u="heavy" spc="2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dos</a:t>
            </a:r>
            <a:r>
              <a:rPr sz="2400" u="heavy" spc="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dados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:</a:t>
            </a:r>
            <a:r>
              <a:rPr sz="24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volátil</a:t>
            </a:r>
            <a:r>
              <a:rPr sz="24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/</a:t>
            </a:r>
            <a:r>
              <a:rPr sz="2400" spc="-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não</a:t>
            </a:r>
            <a:r>
              <a:rPr sz="24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volátil</a:t>
            </a:r>
            <a:endParaRPr sz="24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  <a:spcBef>
                <a:spcPts val="1440"/>
              </a:spcBef>
            </a:pPr>
            <a:r>
              <a:rPr sz="24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Alterações</a:t>
            </a:r>
            <a:r>
              <a:rPr sz="2400" u="heavy" spc="2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de</a:t>
            </a:r>
            <a:r>
              <a:rPr sz="2400" u="heavy" spc="10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 MT"/>
                <a:cs typeface="Arial MT"/>
              </a:rPr>
              <a:t>dados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:</a:t>
            </a:r>
            <a:r>
              <a:rPr sz="24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somente</a:t>
            </a:r>
            <a:r>
              <a:rPr sz="24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leitura</a:t>
            </a:r>
            <a:r>
              <a:rPr sz="24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D0D0D"/>
                </a:solidFill>
                <a:latin typeface="Arial MT"/>
                <a:cs typeface="Arial MT"/>
              </a:rPr>
              <a:t>/</a:t>
            </a:r>
            <a:r>
              <a:rPr sz="24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leitura</a:t>
            </a:r>
            <a:r>
              <a:rPr sz="2400" spc="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r>
              <a:rPr sz="2400" spc="1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Arial MT"/>
                <a:cs typeface="Arial MT"/>
              </a:rPr>
              <a:t>escrita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048" y="1748027"/>
            <a:ext cx="5715000" cy="33619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7774" y="243746"/>
            <a:ext cx="8432800" cy="180975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200" b="1" u="heavy" dirty="0">
                <a:solidFill>
                  <a:srgbClr val="0D0D0D"/>
                </a:solidFill>
                <a:uFill>
                  <a:solidFill>
                    <a:srgbClr val="0D0D0D"/>
                  </a:solidFill>
                </a:uFill>
                <a:latin typeface="Arial"/>
                <a:cs typeface="Arial"/>
              </a:rPr>
              <a:t>Acesso</a:t>
            </a:r>
            <a:endParaRPr sz="3200">
              <a:latin typeface="Arial"/>
              <a:cs typeface="Arial"/>
            </a:endParaRPr>
          </a:p>
          <a:p>
            <a:pPr marL="27940" marR="5080">
              <a:lnSpc>
                <a:spcPct val="99600"/>
              </a:lnSpc>
              <a:spcBef>
                <a:spcPts val="690"/>
              </a:spcBef>
            </a:pPr>
            <a:r>
              <a:rPr sz="2400" b="1" spc="-5" dirty="0">
                <a:solidFill>
                  <a:srgbClr val="0D0D0D"/>
                </a:solidFill>
                <a:latin typeface="Arial"/>
                <a:cs typeface="Arial"/>
              </a:rPr>
              <a:t>Sequencial: </a:t>
            </a:r>
            <a:r>
              <a:rPr sz="2400" spc="-5" dirty="0">
                <a:latin typeface="Calibri"/>
                <a:cs typeface="Calibri"/>
              </a:rPr>
              <a:t>acessado numa sequência predeterminada,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ordenada.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acesso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sequencial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spc="-25" dirty="0">
                <a:latin typeface="Calibri"/>
                <a:cs typeface="Calibri"/>
              </a:rPr>
              <a:t>vezes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única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acessar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624" y="5378907"/>
            <a:ext cx="72224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Aleatório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é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capacidade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acessar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elemento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arbitrário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seqüência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spc="-10" dirty="0">
                <a:latin typeface="Calibri"/>
                <a:cs typeface="Calibri"/>
              </a:rPr>
              <a:t>tempo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igual.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437" y="416432"/>
            <a:ext cx="45618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0D0D0D"/>
                </a:solidFill>
                <a:latin typeface="Arial"/>
                <a:cs typeface="Arial"/>
              </a:rPr>
              <a:t>Persistência</a:t>
            </a:r>
            <a:r>
              <a:rPr sz="3200" spc="-4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D0D0D"/>
                </a:solidFill>
                <a:latin typeface="Arial"/>
                <a:cs typeface="Arial"/>
              </a:rPr>
              <a:t>dos</a:t>
            </a:r>
            <a:r>
              <a:rPr sz="3200" spc="-3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D0D0D"/>
                </a:solidFill>
                <a:latin typeface="Arial"/>
                <a:cs typeface="Arial"/>
              </a:rPr>
              <a:t>dados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437" y="1316308"/>
            <a:ext cx="3895090" cy="11239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400" spc="-40" dirty="0">
                <a:solidFill>
                  <a:srgbClr val="0D0D0D"/>
                </a:solidFill>
                <a:latin typeface="Times New Roman"/>
                <a:cs typeface="Times New Roman"/>
              </a:rPr>
              <a:t>Volátil:</a:t>
            </a:r>
            <a:r>
              <a:rPr sz="2400" spc="-5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perdem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seus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dados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</a:t>
            </a:r>
            <a:endParaRPr sz="2400">
              <a:latin typeface="Times New Roman"/>
              <a:cs typeface="Times New Roman"/>
            </a:endParaRPr>
          </a:p>
          <a:p>
            <a:pPr marL="100330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/>
                <a:cs typeface="Times New Roman"/>
              </a:rPr>
              <a:t>ausência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energia.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437" y="4609795"/>
            <a:ext cx="39458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50000"/>
              </a:lnSpc>
              <a:spcBef>
                <a:spcPts val="100"/>
              </a:spcBef>
            </a:pP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Não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volátil: 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Não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perdem 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seus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dados com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D0D0D"/>
                </a:solidFill>
                <a:latin typeface="Times New Roman"/>
                <a:cs typeface="Times New Roman"/>
              </a:rPr>
              <a:t>ausência</a:t>
            </a:r>
            <a:r>
              <a:rPr sz="24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de</a:t>
            </a:r>
            <a:r>
              <a:rPr sz="2400" spc="-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D0D0D"/>
                </a:solidFill>
                <a:latin typeface="Times New Roman"/>
                <a:cs typeface="Times New Roman"/>
              </a:rPr>
              <a:t>energia.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67071" y="566927"/>
            <a:ext cx="4377055" cy="6080760"/>
            <a:chOff x="4767071" y="566927"/>
            <a:chExt cx="4377055" cy="60807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7047" y="566927"/>
              <a:ext cx="3806951" cy="27523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071" y="3313176"/>
              <a:ext cx="3332987" cy="3334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6611" y="2421635"/>
            <a:ext cx="2694432" cy="1635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672" y="195529"/>
            <a:ext cx="4495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D0D0D"/>
                </a:solidFill>
                <a:latin typeface="Arial"/>
                <a:cs typeface="Arial"/>
              </a:rPr>
              <a:t>Alterações</a:t>
            </a:r>
            <a:r>
              <a:rPr spc="-5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D0D0D"/>
                </a:solidFill>
                <a:latin typeface="Arial"/>
                <a:cs typeface="Arial"/>
              </a:rPr>
              <a:t>de</a:t>
            </a:r>
            <a:r>
              <a:rPr spc="-45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D0D0D"/>
                </a:solidFill>
                <a:latin typeface="Arial"/>
                <a:cs typeface="Arial"/>
              </a:rPr>
              <a:t>dados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370" y="1073912"/>
            <a:ext cx="32353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06905" algn="l"/>
              </a:tabLst>
            </a:pPr>
            <a:r>
              <a:rPr sz="3200" b="1" dirty="0">
                <a:solidFill>
                  <a:srgbClr val="0D0D0D"/>
                </a:solidFill>
                <a:latin typeface="Arial"/>
                <a:cs typeface="Arial"/>
              </a:rPr>
              <a:t>Som</a:t>
            </a:r>
            <a:r>
              <a:rPr sz="3200" b="1" spc="-15" dirty="0">
                <a:solidFill>
                  <a:srgbClr val="0D0D0D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0D0D0D"/>
                </a:solidFill>
                <a:latin typeface="Arial"/>
                <a:cs typeface="Arial"/>
              </a:rPr>
              <a:t>n</a:t>
            </a:r>
            <a:r>
              <a:rPr sz="3200" b="1" spc="-15" dirty="0">
                <a:solidFill>
                  <a:srgbClr val="0D0D0D"/>
                </a:solidFill>
                <a:latin typeface="Arial"/>
                <a:cs typeface="Arial"/>
              </a:rPr>
              <a:t>t</a:t>
            </a:r>
            <a:r>
              <a:rPr sz="3200" b="1" dirty="0">
                <a:solidFill>
                  <a:srgbClr val="0D0D0D"/>
                </a:solidFill>
                <a:latin typeface="Arial"/>
                <a:cs typeface="Arial"/>
              </a:rPr>
              <a:t>e	le</a:t>
            </a:r>
            <a:r>
              <a:rPr sz="3200" b="1" spc="-10" dirty="0">
                <a:solidFill>
                  <a:srgbClr val="0D0D0D"/>
                </a:solidFill>
                <a:latin typeface="Arial"/>
                <a:cs typeface="Arial"/>
              </a:rPr>
              <a:t>it</a:t>
            </a:r>
            <a:r>
              <a:rPr sz="3200" b="1" dirty="0">
                <a:solidFill>
                  <a:srgbClr val="0D0D0D"/>
                </a:solidFill>
                <a:latin typeface="Arial"/>
                <a:cs typeface="Arial"/>
              </a:rPr>
              <a:t>u</a:t>
            </a:r>
            <a:r>
              <a:rPr sz="3200" b="1" spc="-15" dirty="0">
                <a:solidFill>
                  <a:srgbClr val="0D0D0D"/>
                </a:solidFill>
                <a:latin typeface="Arial"/>
                <a:cs typeface="Arial"/>
              </a:rPr>
              <a:t>r</a:t>
            </a:r>
            <a:r>
              <a:rPr sz="3200" b="1" spc="-5" dirty="0">
                <a:solidFill>
                  <a:srgbClr val="0D0D0D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D0D0D"/>
                </a:solidFill>
                <a:latin typeface="Arial MT"/>
                <a:cs typeface="Arial MT"/>
              </a:rPr>
              <a:t>: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8447" y="1226312"/>
            <a:ext cx="49053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3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memória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somente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3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leitura</a:t>
            </a:r>
            <a:r>
              <a:rPr sz="2000" spc="3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</a:t>
            </a:r>
            <a:r>
              <a:rPr sz="2000" spc="3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3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tipo</a:t>
            </a:r>
            <a:r>
              <a:rPr sz="2000" spc="3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370" y="1557020"/>
            <a:ext cx="8267700" cy="942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5"/>
              </a:spcBef>
            </a:pPr>
            <a:r>
              <a:rPr sz="2000" dirty="0">
                <a:latin typeface="Calibri"/>
                <a:cs typeface="Calibri"/>
              </a:rPr>
              <a:t>memória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permite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apenas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leitura,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</a:t>
            </a:r>
            <a:r>
              <a:rPr sz="2000" spc="-5" dirty="0">
                <a:latin typeface="Calibri"/>
                <a:cs typeface="Calibri"/>
              </a:rPr>
              <a:t> seja,</a:t>
            </a:r>
            <a:r>
              <a:rPr sz="2000" dirty="0">
                <a:latin typeface="Calibri"/>
                <a:cs typeface="Calibri"/>
              </a:rPr>
              <a:t> 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informações</a:t>
            </a:r>
            <a:r>
              <a:rPr sz="2000" spc="-5" dirty="0">
                <a:latin typeface="Calibri"/>
                <a:cs typeface="Calibri"/>
              </a:rPr>
              <a:t> são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gravadas </a:t>
            </a:r>
            <a:r>
              <a:rPr sz="2000" spc="-5" dirty="0">
                <a:latin typeface="Calibri"/>
                <a:cs typeface="Calibri"/>
              </a:rPr>
              <a:t>pelo </a:t>
            </a:r>
            <a:r>
              <a:rPr sz="2000" spc="-10" dirty="0">
                <a:latin typeface="Calibri"/>
                <a:cs typeface="Calibri"/>
              </a:rPr>
              <a:t>fabricante </a:t>
            </a:r>
            <a:r>
              <a:rPr sz="2000" spc="-5" dirty="0">
                <a:latin typeface="Calibri"/>
                <a:cs typeface="Calibri"/>
              </a:rPr>
              <a:t>uma única </a:t>
            </a:r>
            <a:r>
              <a:rPr sz="2000" spc="-20" dirty="0">
                <a:latin typeface="Calibri"/>
                <a:cs typeface="Calibri"/>
              </a:rPr>
              <a:t>vez </a:t>
            </a:r>
            <a:r>
              <a:rPr sz="2000" dirty="0">
                <a:latin typeface="Calibri"/>
                <a:cs typeface="Calibri"/>
              </a:rPr>
              <a:t>e após </a:t>
            </a:r>
            <a:r>
              <a:rPr sz="2000" spc="-5" dirty="0">
                <a:latin typeface="Calibri"/>
                <a:cs typeface="Calibri"/>
              </a:rPr>
              <a:t>isso não podem ser </a:t>
            </a:r>
            <a:r>
              <a:rPr sz="2000" spc="-10" dirty="0">
                <a:latin typeface="Calibri"/>
                <a:cs typeface="Calibri"/>
              </a:rPr>
              <a:t>alteradas </a:t>
            </a:r>
            <a:r>
              <a:rPr sz="2000" spc="-5" dirty="0">
                <a:latin typeface="Calibri"/>
                <a:cs typeface="Calibri"/>
              </a:rPr>
              <a:t>ou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apagadas,</a:t>
            </a:r>
            <a:r>
              <a:rPr sz="2000" spc="-10" dirty="0">
                <a:latin typeface="Calibri"/>
                <a:cs typeface="Calibri"/>
              </a:rPr>
              <a:t> somente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acessadas.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370" y="4000627"/>
            <a:ext cx="8268334" cy="1120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20"/>
              </a:spcBef>
            </a:pPr>
            <a:r>
              <a:rPr sz="3200" b="1" spc="-5" dirty="0">
                <a:solidFill>
                  <a:srgbClr val="0D0D0D"/>
                </a:solidFill>
                <a:latin typeface="Arial"/>
                <a:cs typeface="Arial"/>
              </a:rPr>
              <a:t>Leitura </a:t>
            </a:r>
            <a:r>
              <a:rPr sz="3200" b="1" dirty="0">
                <a:solidFill>
                  <a:srgbClr val="0D0D0D"/>
                </a:solidFill>
                <a:latin typeface="Arial"/>
                <a:cs typeface="Arial"/>
              </a:rPr>
              <a:t>e </a:t>
            </a:r>
            <a:r>
              <a:rPr sz="3200" b="1" spc="-5" dirty="0">
                <a:solidFill>
                  <a:srgbClr val="0D0D0D"/>
                </a:solidFill>
                <a:latin typeface="Arial"/>
                <a:cs typeface="Arial"/>
              </a:rPr>
              <a:t>escrita</a:t>
            </a:r>
            <a:r>
              <a:rPr sz="2000" spc="-5" dirty="0">
                <a:solidFill>
                  <a:srgbClr val="0D0D0D"/>
                </a:solidFill>
                <a:latin typeface="Arial MT"/>
                <a:cs typeface="Arial MT"/>
              </a:rPr>
              <a:t>: </a:t>
            </a:r>
            <a:r>
              <a:rPr sz="2000" dirty="0">
                <a:solidFill>
                  <a:srgbClr val="0D0D0D"/>
                </a:solidFill>
                <a:latin typeface="Arial MT"/>
                <a:cs typeface="Arial MT"/>
              </a:rPr>
              <a:t>é o </a:t>
            </a:r>
            <a:r>
              <a:rPr sz="2000" spc="-5" dirty="0">
                <a:solidFill>
                  <a:srgbClr val="0D0D0D"/>
                </a:solidFill>
                <a:latin typeface="Arial MT"/>
                <a:cs typeface="Arial MT"/>
              </a:rPr>
              <a:t>contrário </a:t>
            </a:r>
            <a:r>
              <a:rPr sz="2000" spc="-10" dirty="0">
                <a:solidFill>
                  <a:srgbClr val="0D0D0D"/>
                </a:solidFill>
                <a:latin typeface="Arial MT"/>
                <a:cs typeface="Arial MT"/>
              </a:rPr>
              <a:t>da </a:t>
            </a:r>
            <a:r>
              <a:rPr sz="2000" spc="-5" dirty="0">
                <a:solidFill>
                  <a:srgbClr val="0D0D0D"/>
                </a:solidFill>
                <a:latin typeface="Arial MT"/>
                <a:cs typeface="Arial MT"/>
              </a:rPr>
              <a:t>somente </a:t>
            </a:r>
            <a:r>
              <a:rPr sz="2000" spc="-10" dirty="0">
                <a:solidFill>
                  <a:srgbClr val="0D0D0D"/>
                </a:solidFill>
                <a:latin typeface="Arial MT"/>
                <a:cs typeface="Arial MT"/>
              </a:rPr>
              <a:t>de </a:t>
            </a:r>
            <a:r>
              <a:rPr sz="2000" spc="-5" dirty="0">
                <a:solidFill>
                  <a:srgbClr val="0D0D0D"/>
                </a:solidFill>
                <a:latin typeface="Arial MT"/>
                <a:cs typeface="Arial MT"/>
              </a:rPr>
              <a:t>leitura, neste </a:t>
            </a:r>
            <a:r>
              <a:rPr sz="2000" dirty="0">
                <a:solidFill>
                  <a:srgbClr val="0D0D0D"/>
                </a:solidFill>
                <a:latin typeface="Arial MT"/>
                <a:cs typeface="Arial MT"/>
              </a:rPr>
              <a:t> caso </a:t>
            </a:r>
            <a:r>
              <a:rPr sz="2000" spc="-5" dirty="0">
                <a:solidFill>
                  <a:srgbClr val="0D0D0D"/>
                </a:solidFill>
                <a:latin typeface="Arial MT"/>
                <a:cs typeface="Arial MT"/>
              </a:rPr>
              <a:t>pode </a:t>
            </a:r>
            <a:r>
              <a:rPr sz="2000" dirty="0">
                <a:solidFill>
                  <a:srgbClr val="0D0D0D"/>
                </a:solidFill>
                <a:latin typeface="Arial MT"/>
                <a:cs typeface="Arial MT"/>
              </a:rPr>
              <a:t>além de </a:t>
            </a:r>
            <a:r>
              <a:rPr sz="2000" spc="-10" dirty="0">
                <a:solidFill>
                  <a:srgbClr val="0D0D0D"/>
                </a:solidFill>
                <a:latin typeface="Arial MT"/>
                <a:cs typeface="Arial MT"/>
              </a:rPr>
              <a:t>ter </a:t>
            </a:r>
            <a:r>
              <a:rPr sz="2000" dirty="0">
                <a:solidFill>
                  <a:srgbClr val="0D0D0D"/>
                </a:solidFill>
                <a:latin typeface="Arial MT"/>
                <a:cs typeface="Arial MT"/>
              </a:rPr>
              <a:t>acesso a </a:t>
            </a:r>
            <a:r>
              <a:rPr sz="2000" spc="-5" dirty="0">
                <a:solidFill>
                  <a:srgbClr val="0D0D0D"/>
                </a:solidFill>
                <a:latin typeface="Arial MT"/>
                <a:cs typeface="Arial MT"/>
              </a:rPr>
              <a:t>leitura, efetuar inserções, alterações </a:t>
            </a:r>
            <a:r>
              <a:rPr sz="2000" dirty="0">
                <a:solidFill>
                  <a:srgbClr val="0D0D0D"/>
                </a:solidFill>
                <a:latin typeface="Arial MT"/>
                <a:cs typeface="Arial MT"/>
              </a:rPr>
              <a:t>e </a:t>
            </a:r>
            <a:r>
              <a:rPr sz="2000" spc="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D0D0D"/>
                </a:solidFill>
                <a:latin typeface="Arial MT"/>
                <a:cs typeface="Arial MT"/>
              </a:rPr>
              <a:t>exclusão</a:t>
            </a:r>
            <a:r>
              <a:rPr sz="2000" spc="-2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D0D0D"/>
                </a:solidFill>
                <a:latin typeface="Arial MT"/>
                <a:cs typeface="Arial MT"/>
              </a:rPr>
              <a:t>em</a:t>
            </a:r>
            <a:r>
              <a:rPr sz="2000" spc="-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D0D0D"/>
                </a:solidFill>
                <a:latin typeface="Arial MT"/>
                <a:cs typeface="Arial MT"/>
              </a:rPr>
              <a:t>seus</a:t>
            </a:r>
            <a:r>
              <a:rPr sz="2000" spc="-2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D0D0D"/>
                </a:solidFill>
                <a:latin typeface="Arial MT"/>
                <a:cs typeface="Arial MT"/>
              </a:rPr>
              <a:t>conteúdos.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2128" y="4946903"/>
            <a:ext cx="2519172" cy="1671827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334" y="614248"/>
            <a:ext cx="55568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Capacidade</a:t>
            </a:r>
            <a:r>
              <a:rPr sz="4000" b="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4000" b="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496530"/>
            <a:ext cx="7536815" cy="283908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76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Unidade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medida</a:t>
            </a:r>
            <a:r>
              <a:rPr sz="28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-&gt;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Byte</a:t>
            </a:r>
            <a:endParaRPr sz="2800">
              <a:latin typeface="Arial MT"/>
              <a:cs typeface="Arial MT"/>
            </a:endParaRPr>
          </a:p>
          <a:p>
            <a:pPr marL="241300" marR="5080" indent="-228600" algn="just">
              <a:lnSpc>
                <a:spcPts val="3020"/>
              </a:lnSpc>
              <a:spcBef>
                <a:spcPts val="104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Byte: quantidade de memória necessária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para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armazenar um único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caractere (letra,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número,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símbolo,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etc..)</a:t>
            </a:r>
            <a:endParaRPr sz="2800">
              <a:latin typeface="Arial MT"/>
              <a:cs typeface="Arial MT"/>
            </a:endParaRPr>
          </a:p>
          <a:p>
            <a:pPr marL="241300" indent="-228600" algn="just">
              <a:lnSpc>
                <a:spcPct val="100000"/>
              </a:lnSpc>
              <a:spcBef>
                <a:spcPts val="64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conjunto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8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bits</a:t>
            </a:r>
            <a:endParaRPr sz="2800">
              <a:latin typeface="Arial MT"/>
              <a:cs typeface="Arial MT"/>
            </a:endParaRPr>
          </a:p>
          <a:p>
            <a:pPr marL="241300" indent="-228600" algn="just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Kilobytes,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megabytes,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gigabytes, terabytes...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42671"/>
            <a:ext cx="5330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solidFill>
                  <a:srgbClr val="00498E"/>
                </a:solidFill>
                <a:latin typeface="Arial MT"/>
                <a:cs typeface="Arial MT"/>
              </a:rPr>
              <a:t>Velocidade</a:t>
            </a:r>
            <a:r>
              <a:rPr sz="4000" b="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4000" b="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5109" y="1322323"/>
            <a:ext cx="2520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1137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Her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z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Hz)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	ou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1322323"/>
            <a:ext cx="519938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Char char="•"/>
              <a:tabLst>
                <a:tab pos="241300" algn="l"/>
                <a:tab pos="2144395" algn="l"/>
                <a:tab pos="3114040" algn="l"/>
                <a:tab pos="485965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Uni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	d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-&gt;  Megahertz(MHz)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2729229"/>
            <a:ext cx="8267065" cy="1219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 algn="just">
              <a:lnSpc>
                <a:spcPts val="3020"/>
              </a:lnSpc>
              <a:spcBef>
                <a:spcPts val="48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Este valor está relacionado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com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quantidade 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blocos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dados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podem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transferidos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durante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segundo.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1688" y="2543555"/>
            <a:ext cx="3665220" cy="32781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942" y="470661"/>
            <a:ext cx="1247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5" dirty="0">
                <a:solidFill>
                  <a:srgbClr val="00498E"/>
                </a:solidFill>
                <a:latin typeface="Arial MT"/>
                <a:cs typeface="Arial MT"/>
              </a:rPr>
              <a:t>T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ipos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31773"/>
            <a:ext cx="4938395" cy="159575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0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RAM</a:t>
            </a:r>
            <a:r>
              <a:rPr sz="24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4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principal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ROM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Secundária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armazenamento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Cache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3006"/>
            <a:ext cx="3328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4000" b="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ROM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1217392"/>
            <a:ext cx="7896225" cy="307213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Read-Only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Memory</a:t>
            </a:r>
            <a:r>
              <a:rPr sz="28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(Memória</a:t>
            </a:r>
            <a:r>
              <a:rPr sz="2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apenas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leitura)</a:t>
            </a:r>
            <a:endParaRPr sz="28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Não-volátil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acesso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aleatório.</a:t>
            </a:r>
            <a:endParaRPr sz="24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Só</a:t>
            </a:r>
            <a:r>
              <a:rPr sz="24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permite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leitura.</a:t>
            </a:r>
            <a:endParaRPr sz="24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Firmwares.</a:t>
            </a:r>
            <a:endParaRPr sz="24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Usada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inicialização</a:t>
            </a:r>
            <a:r>
              <a:rPr sz="24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máquina</a:t>
            </a:r>
            <a:endParaRPr sz="2400">
              <a:latin typeface="Arial MT"/>
              <a:cs typeface="Arial MT"/>
            </a:endParaRPr>
          </a:p>
          <a:p>
            <a:pPr marL="1155700" lvl="2" indent="-228600">
              <a:lnSpc>
                <a:spcPct val="100000"/>
              </a:lnSpc>
              <a:spcBef>
                <a:spcPts val="270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Conta</a:t>
            </a:r>
            <a:r>
              <a:rPr sz="200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RAM</a:t>
            </a:r>
            <a:endParaRPr sz="2000">
              <a:latin typeface="Arial MT"/>
              <a:cs typeface="Arial MT"/>
            </a:endParaRPr>
          </a:p>
          <a:p>
            <a:pPr marL="1155700" lvl="2" indent="-228600">
              <a:lnSpc>
                <a:spcPct val="100000"/>
              </a:lnSpc>
              <a:spcBef>
                <a:spcPts val="265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Verifica</a:t>
            </a:r>
            <a:r>
              <a:rPr sz="20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sua</a:t>
            </a:r>
            <a:r>
              <a:rPr sz="200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integridade</a:t>
            </a:r>
            <a:endParaRPr sz="2000">
              <a:latin typeface="Arial MT"/>
              <a:cs typeface="Arial MT"/>
            </a:endParaRPr>
          </a:p>
          <a:p>
            <a:pPr marL="1155700" lvl="2" indent="-228600">
              <a:lnSpc>
                <a:spcPct val="100000"/>
              </a:lnSpc>
              <a:spcBef>
                <a:spcPts val="260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Procura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o sistema</a:t>
            </a:r>
            <a:r>
              <a:rPr sz="20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operacional,</a:t>
            </a:r>
            <a:r>
              <a:rPr sz="2000" spc="-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etc..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10058"/>
            <a:ext cx="3328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4000" b="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ROM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276" y="3735323"/>
            <a:ext cx="7775575" cy="23075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8425" marR="90170" indent="-1270" algn="ctr">
              <a:lnSpc>
                <a:spcPct val="100000"/>
              </a:lnSpc>
              <a:spcBef>
                <a:spcPts val="300"/>
              </a:spcBef>
            </a:pPr>
            <a:r>
              <a:rPr sz="2400" b="1" spc="-5" dirty="0">
                <a:solidFill>
                  <a:srgbClr val="212A35"/>
                </a:solidFill>
                <a:latin typeface="Arial"/>
                <a:cs typeface="Arial"/>
              </a:rPr>
              <a:t>PROM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:</a:t>
            </a:r>
            <a:r>
              <a:rPr sz="2400" spc="-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212A35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rogrammable</a:t>
            </a:r>
            <a:r>
              <a:rPr sz="2400" spc="2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212A35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ead-</a:t>
            </a:r>
            <a:r>
              <a:rPr sz="2400" b="1" spc="-5" dirty="0">
                <a:solidFill>
                  <a:srgbClr val="212A35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nly</a:t>
            </a:r>
            <a:r>
              <a:rPr sz="2400" spc="3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b="1" spc="-30" dirty="0">
                <a:solidFill>
                  <a:srgbClr val="212A35"/>
                </a:solidFill>
                <a:latin typeface="Arial"/>
                <a:cs typeface="Arial"/>
              </a:rPr>
              <a:t>M</a:t>
            </a:r>
            <a:r>
              <a:rPr sz="2400" spc="-30" dirty="0">
                <a:solidFill>
                  <a:srgbClr val="212A35"/>
                </a:solidFill>
                <a:latin typeface="Arial MT"/>
                <a:cs typeface="Arial MT"/>
              </a:rPr>
              <a:t>emory.</a:t>
            </a:r>
            <a:r>
              <a:rPr sz="2400" spc="-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São </a:t>
            </a:r>
            <a:r>
              <a:rPr sz="240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memórias programáveis eletricamente. A gravação é </a:t>
            </a:r>
            <a:r>
              <a:rPr sz="240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feita</a:t>
            </a:r>
            <a:r>
              <a:rPr sz="2400" spc="4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internamente,</a:t>
            </a:r>
            <a:r>
              <a:rPr sz="2400" spc="6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mediante</a:t>
            </a:r>
            <a:r>
              <a:rPr sz="2400" spc="6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o</a:t>
            </a:r>
            <a:r>
              <a:rPr sz="2400" spc="4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rompimento</a:t>
            </a:r>
            <a:r>
              <a:rPr sz="2400" spc="6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212A35"/>
                </a:solidFill>
                <a:latin typeface="Arial MT"/>
                <a:cs typeface="Arial MT"/>
              </a:rPr>
              <a:t> "fusíveis",</a:t>
            </a:r>
            <a:r>
              <a:rPr sz="2400" spc="-2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que</a:t>
            </a:r>
            <a:r>
              <a:rPr sz="24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são</a:t>
            </a:r>
            <a:r>
              <a:rPr sz="24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queimados</a:t>
            </a:r>
            <a:r>
              <a:rPr sz="2400" spc="2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forma</a:t>
            </a:r>
            <a:r>
              <a:rPr sz="24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produzir</a:t>
            </a:r>
            <a:r>
              <a:rPr sz="2400" spc="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o </a:t>
            </a:r>
            <a:r>
              <a:rPr sz="240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registro</a:t>
            </a:r>
            <a:r>
              <a:rPr sz="24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12A35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sinais</a:t>
            </a:r>
            <a:r>
              <a:rPr sz="2400" spc="2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digitais.</a:t>
            </a:r>
            <a:r>
              <a:rPr sz="2400" spc="1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12A35"/>
                </a:solidFill>
                <a:latin typeface="Arial MT"/>
                <a:cs typeface="Arial MT"/>
              </a:rPr>
              <a:t>Os</a:t>
            </a:r>
            <a:r>
              <a:rPr sz="24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dados</a:t>
            </a:r>
            <a:r>
              <a:rPr sz="2400" spc="1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gravados</a:t>
            </a:r>
            <a:r>
              <a:rPr sz="2400" spc="1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12A35"/>
                </a:solidFill>
                <a:latin typeface="Arial MT"/>
                <a:cs typeface="Arial MT"/>
              </a:rPr>
              <a:t>na </a:t>
            </a:r>
            <a:r>
              <a:rPr sz="24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memória</a:t>
            </a:r>
            <a:r>
              <a:rPr sz="24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PROM</a:t>
            </a:r>
            <a:r>
              <a:rPr sz="2400" spc="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não</a:t>
            </a:r>
            <a:r>
              <a:rPr sz="2400" spc="1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podem</a:t>
            </a:r>
            <a:r>
              <a:rPr sz="2400" spc="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ser</a:t>
            </a:r>
            <a:r>
              <a:rPr sz="2400" spc="1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apagados</a:t>
            </a:r>
            <a:r>
              <a:rPr sz="2400" spc="4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ou</a:t>
            </a:r>
            <a:r>
              <a:rPr sz="2400" spc="1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12A35"/>
                </a:solidFill>
                <a:latin typeface="Arial MT"/>
                <a:cs typeface="Arial MT"/>
              </a:rPr>
              <a:t>alterados.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5411" y="908303"/>
            <a:ext cx="4052316" cy="28087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620268"/>
            <a:ext cx="1080770" cy="1440180"/>
          </a:xfrm>
          <a:custGeom>
            <a:avLst/>
            <a:gdLst/>
            <a:ahLst/>
            <a:cxnLst/>
            <a:rect l="l" t="t" r="r" b="b"/>
            <a:pathLst>
              <a:path w="1080770" h="1440180">
                <a:moveTo>
                  <a:pt x="1080516" y="1440180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567292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9544" y="781811"/>
              <a:ext cx="1912620" cy="2071370"/>
            </a:xfrm>
            <a:custGeom>
              <a:avLst/>
              <a:gdLst/>
              <a:ahLst/>
              <a:cxnLst/>
              <a:rect l="l" t="t" r="r" b="b"/>
              <a:pathLst>
                <a:path w="1912620" h="2071370">
                  <a:moveTo>
                    <a:pt x="0" y="2071115"/>
                  </a:moveTo>
                  <a:lnTo>
                    <a:pt x="191262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504" y="662940"/>
            <a:ext cx="8126095" cy="6038850"/>
            <a:chOff x="222504" y="662940"/>
            <a:chExt cx="8126095" cy="6038850"/>
          </a:xfrm>
        </p:grpSpPr>
        <p:sp>
          <p:nvSpPr>
            <p:cNvPr id="8" name="object 8"/>
            <p:cNvSpPr/>
            <p:nvPr/>
          </p:nvSpPr>
          <p:spPr>
            <a:xfrm>
              <a:off x="251460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3554" y="6190678"/>
              <a:ext cx="7616825" cy="482600"/>
            </a:xfrm>
            <a:custGeom>
              <a:avLst/>
              <a:gdLst/>
              <a:ahLst/>
              <a:cxnLst/>
              <a:rect l="l" t="t" r="r" b="b"/>
              <a:pathLst>
                <a:path w="7616825" h="482600">
                  <a:moveTo>
                    <a:pt x="7616215" y="0"/>
                  </a:moveTo>
                  <a:lnTo>
                    <a:pt x="0" y="482155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6205" marR="5080" indent="-137350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Elementos Internos </a:t>
            </a:r>
            <a:r>
              <a:rPr dirty="0"/>
              <a:t>do </a:t>
            </a:r>
            <a:r>
              <a:rPr spc="-2150" dirty="0"/>
              <a:t> </a:t>
            </a:r>
            <a:r>
              <a:rPr spc="-5" dirty="0"/>
              <a:t>Processador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0168" y="2273554"/>
            <a:ext cx="7907020" cy="41103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UC</a:t>
            </a:r>
            <a:r>
              <a:rPr sz="2500" b="1" u="heavy" spc="-1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–</a:t>
            </a:r>
            <a:r>
              <a:rPr sz="2500" b="1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Unidade</a:t>
            </a:r>
            <a:r>
              <a:rPr sz="2500" b="1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de</a:t>
            </a:r>
            <a:r>
              <a:rPr sz="2500" b="1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Controle</a:t>
            </a:r>
            <a:endParaRPr sz="2500">
              <a:latin typeface="Courier New"/>
              <a:cs typeface="Courier New"/>
            </a:endParaRPr>
          </a:p>
          <a:p>
            <a:pPr marL="83820" marR="5080" algn="ctr">
              <a:lnSpc>
                <a:spcPct val="100000"/>
              </a:lnSpc>
              <a:spcBef>
                <a:spcPts val="2160"/>
              </a:spcBef>
            </a:pPr>
            <a:r>
              <a:rPr sz="2500" b="1" spc="-5" dirty="0">
                <a:latin typeface="Courier New"/>
                <a:cs typeface="Courier New"/>
              </a:rPr>
              <a:t>É responsável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por gerar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todos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os sinais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que controlam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operações no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exterior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da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CPU,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ainda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por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dar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todas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as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instruções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para 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correto funcionamento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mesma.</a:t>
            </a:r>
            <a:endParaRPr sz="2500">
              <a:latin typeface="Courier New"/>
              <a:cs typeface="Courier New"/>
            </a:endParaRPr>
          </a:p>
          <a:p>
            <a:pPr marL="178435" marR="100965" algn="ctr">
              <a:lnSpc>
                <a:spcPct val="100000"/>
              </a:lnSpc>
            </a:pPr>
            <a:r>
              <a:rPr sz="2500" b="1" spc="-5" dirty="0">
                <a:latin typeface="Courier New"/>
                <a:cs typeface="Courier New"/>
              </a:rPr>
              <a:t>A unidade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 controle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executa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três ações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básicas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intrínsecas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pré-programadas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pelo próprio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fabricante do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processador,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são elas: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busca (fetch),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decodificação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execução.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10058"/>
            <a:ext cx="3328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4000" b="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ROM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3939" y="5157215"/>
            <a:ext cx="8065134" cy="1630680"/>
          </a:xfrm>
          <a:custGeom>
            <a:avLst/>
            <a:gdLst/>
            <a:ahLst/>
            <a:cxnLst/>
            <a:rect l="l" t="t" r="r" b="b"/>
            <a:pathLst>
              <a:path w="8065134" h="1630679">
                <a:moveTo>
                  <a:pt x="8065008" y="0"/>
                </a:moveTo>
                <a:lnTo>
                  <a:pt x="0" y="0"/>
                </a:lnTo>
                <a:lnTo>
                  <a:pt x="0" y="1630680"/>
                </a:lnTo>
                <a:lnTo>
                  <a:pt x="8065008" y="1630680"/>
                </a:lnTo>
                <a:lnTo>
                  <a:pt x="80650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4872" y="5183885"/>
            <a:ext cx="7881620" cy="155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1565910" algn="l"/>
                <a:tab pos="4735195" algn="l"/>
                <a:tab pos="7539355" algn="l"/>
              </a:tabLst>
            </a:pP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EPROM</a:t>
            </a:r>
            <a:r>
              <a:rPr sz="2000" b="1" spc="-15" dirty="0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-</a:t>
            </a:r>
            <a:r>
              <a:rPr sz="2000" spc="-2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rasable</a:t>
            </a:r>
            <a:r>
              <a:rPr sz="2000" spc="-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rogrammable</a:t>
            </a:r>
            <a:r>
              <a:rPr sz="2000" spc="-3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ead-</a:t>
            </a: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nly</a:t>
            </a:r>
            <a:r>
              <a:rPr sz="2000" spc="-3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emory:</a:t>
            </a:r>
            <a:r>
              <a:rPr sz="2000" spc="-5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permitem</a:t>
            </a:r>
            <a:r>
              <a:rPr sz="2000" spc="-3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que </a:t>
            </a:r>
            <a:r>
              <a:rPr sz="2000" spc="-54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os dados</a:t>
            </a:r>
            <a:r>
              <a:rPr sz="2000" spc="-1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sejam</a:t>
            </a:r>
            <a:r>
              <a:rPr sz="2000" spc="-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apagados</a:t>
            </a:r>
            <a:r>
              <a:rPr sz="2000" spc="-2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e regravados.	</a:t>
            </a:r>
            <a:r>
              <a:rPr sz="2000" spc="-5" dirty="0">
                <a:solidFill>
                  <a:srgbClr val="212A35"/>
                </a:solidFill>
                <a:latin typeface="Arial MT"/>
                <a:cs typeface="Arial MT"/>
              </a:rPr>
              <a:t>Para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apagar</a:t>
            </a:r>
            <a:r>
              <a:rPr sz="2000" spc="-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a</a:t>
            </a:r>
            <a:r>
              <a:rPr sz="2000" spc="-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memória	é </a:t>
            </a:r>
            <a:r>
              <a:rPr sz="20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usado um componente que emite luz ultravioleta. Nesse processo os </a:t>
            </a:r>
            <a:r>
              <a:rPr sz="20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dados gravados precisam ser apagados por completo e somente </a:t>
            </a:r>
            <a:r>
              <a:rPr sz="20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depois</a:t>
            </a:r>
            <a:r>
              <a:rPr sz="2000" spc="-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disso	é</a:t>
            </a:r>
            <a:r>
              <a:rPr sz="2000" spc="-2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que</a:t>
            </a:r>
            <a:r>
              <a:rPr sz="2000" spc="-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uma</a:t>
            </a:r>
            <a:r>
              <a:rPr sz="2000" spc="-2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nova</a:t>
            </a:r>
            <a:r>
              <a:rPr sz="2000" spc="-2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gravação</a:t>
            </a:r>
            <a:r>
              <a:rPr sz="2000" spc="-2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pode</a:t>
            </a:r>
            <a:r>
              <a:rPr sz="2000" spc="-3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ser</a:t>
            </a:r>
            <a:r>
              <a:rPr sz="2000" spc="-2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feita.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9339" y="981455"/>
            <a:ext cx="5617464" cy="3816096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27456"/>
            <a:ext cx="3328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4000" b="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ROM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3939" y="4940808"/>
            <a:ext cx="8100059" cy="1839595"/>
          </a:xfrm>
          <a:custGeom>
            <a:avLst/>
            <a:gdLst/>
            <a:ahLst/>
            <a:cxnLst/>
            <a:rect l="l" t="t" r="r" b="b"/>
            <a:pathLst>
              <a:path w="8100059" h="1839595">
                <a:moveTo>
                  <a:pt x="8100059" y="0"/>
                </a:moveTo>
                <a:lnTo>
                  <a:pt x="0" y="0"/>
                </a:lnTo>
                <a:lnTo>
                  <a:pt x="0" y="1839468"/>
                </a:lnTo>
                <a:lnTo>
                  <a:pt x="8100059" y="1839468"/>
                </a:lnTo>
                <a:lnTo>
                  <a:pt x="8100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6700" y="4967732"/>
            <a:ext cx="791083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EEPROM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- </a:t>
            </a: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lectrically-</a:t>
            </a: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rasable </a:t>
            </a: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rogrammable </a:t>
            </a: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ead-</a:t>
            </a: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nly </a:t>
            </a:r>
            <a:r>
              <a:rPr sz="2000" b="1" dirty="0">
                <a:solidFill>
                  <a:srgbClr val="212A35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emory: </a:t>
            </a:r>
            <a:r>
              <a:rPr sz="20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permite</a:t>
            </a:r>
            <a:r>
              <a:rPr sz="2000" spc="-3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a gravação</a:t>
            </a:r>
            <a:r>
              <a:rPr sz="2000" spc="-4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e</a:t>
            </a:r>
            <a:r>
              <a:rPr sz="2000" spc="-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regravação</a:t>
            </a:r>
            <a:r>
              <a:rPr sz="2000" spc="-3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de</a:t>
            </a:r>
            <a:r>
              <a:rPr sz="2000" spc="-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dados,</a:t>
            </a:r>
            <a:r>
              <a:rPr sz="2000" spc="-3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sendo</a:t>
            </a:r>
            <a:r>
              <a:rPr sz="2000" spc="-2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esse</a:t>
            </a:r>
            <a:r>
              <a:rPr sz="2000" spc="-2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procedimento </a:t>
            </a:r>
            <a:r>
              <a:rPr sz="2000" spc="-54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212A35"/>
                </a:solidFill>
                <a:latin typeface="Arial MT"/>
                <a:cs typeface="Arial MT"/>
              </a:rPr>
              <a:t>feito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eletricamente pela aplicação de tensões convenientes em pinos </a:t>
            </a:r>
            <a:r>
              <a:rPr sz="2000" spc="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adequados</a:t>
            </a:r>
            <a:r>
              <a:rPr sz="2000" spc="-4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.</a:t>
            </a:r>
            <a:r>
              <a:rPr sz="2000" spc="-6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spc="-75" dirty="0">
                <a:solidFill>
                  <a:srgbClr val="212A35"/>
                </a:solidFill>
                <a:latin typeface="Arial MT"/>
                <a:cs typeface="Arial MT"/>
              </a:rPr>
              <a:t>Tem</a:t>
            </a:r>
            <a:r>
              <a:rPr sz="2000" spc="-2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como</a:t>
            </a:r>
            <a:r>
              <a:rPr sz="2000" spc="-3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vantagem</a:t>
            </a:r>
            <a:r>
              <a:rPr sz="2000" spc="-3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o</a:t>
            </a:r>
            <a:r>
              <a:rPr sz="2000" spc="-5" dirty="0">
                <a:solidFill>
                  <a:srgbClr val="212A35"/>
                </a:solidFill>
                <a:latin typeface="Arial MT"/>
                <a:cs typeface="Arial MT"/>
              </a:rPr>
              <a:t> fato</a:t>
            </a:r>
            <a:r>
              <a:rPr sz="2000" spc="-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poder</a:t>
            </a:r>
            <a:r>
              <a:rPr sz="2000" spc="-3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ser</a:t>
            </a:r>
            <a:r>
              <a:rPr sz="2000" spc="-2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reprogramada</a:t>
            </a:r>
            <a:r>
              <a:rPr sz="2000" spc="-4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sem </a:t>
            </a:r>
            <a:r>
              <a:rPr sz="2000" spc="-54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que</a:t>
            </a:r>
            <a:r>
              <a:rPr sz="2000" spc="-2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seja</a:t>
            </a:r>
            <a:r>
              <a:rPr sz="2000" spc="-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necessário</a:t>
            </a:r>
            <a:r>
              <a:rPr sz="2000" spc="-4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retirá-la</a:t>
            </a:r>
            <a:r>
              <a:rPr sz="2000" spc="-30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do</a:t>
            </a:r>
            <a:r>
              <a:rPr sz="2000" spc="-15" dirty="0">
                <a:solidFill>
                  <a:srgbClr val="212A3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12A35"/>
                </a:solidFill>
                <a:latin typeface="Arial MT"/>
                <a:cs typeface="Arial MT"/>
              </a:rPr>
              <a:t>circuito.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0984" y="1269491"/>
            <a:ext cx="3168395" cy="2990087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27456"/>
            <a:ext cx="3328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4000" b="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ROM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904" y="4724400"/>
            <a:ext cx="8100059" cy="16325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11125" marR="107314" indent="3810" algn="ctr">
              <a:lnSpc>
                <a:spcPct val="100000"/>
              </a:lnSpc>
              <a:spcBef>
                <a:spcPts val="305"/>
              </a:spcBef>
            </a:pPr>
            <a:r>
              <a:rPr sz="2000" b="1" dirty="0">
                <a:latin typeface="Times New Roman"/>
                <a:cs typeface="Times New Roman"/>
              </a:rPr>
              <a:t>EAROM </a:t>
            </a:r>
            <a:r>
              <a:rPr sz="2000" spc="-5" dirty="0">
                <a:latin typeface="Times New Roman"/>
                <a:cs typeface="Times New Roman"/>
              </a:rPr>
              <a:t>(</a:t>
            </a:r>
            <a:r>
              <a:rPr sz="2000" i="1" spc="-5" dirty="0">
                <a:latin typeface="Times New Roman"/>
                <a:cs typeface="Times New Roman"/>
              </a:rPr>
              <a:t>Electrically-Alterable Programmable </a:t>
            </a:r>
            <a:r>
              <a:rPr sz="2000" i="1" dirty="0">
                <a:latin typeface="Times New Roman"/>
                <a:cs typeface="Times New Roman"/>
              </a:rPr>
              <a:t>Read-Only Memory</a:t>
            </a:r>
            <a:r>
              <a:rPr sz="2000" dirty="0">
                <a:latin typeface="Times New Roman"/>
                <a:cs typeface="Times New Roman"/>
              </a:rPr>
              <a:t>): as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memórias </a:t>
            </a:r>
            <a:r>
              <a:rPr sz="2000" dirty="0">
                <a:latin typeface="Times New Roman"/>
                <a:cs typeface="Times New Roman"/>
              </a:rPr>
              <a:t>EAROM podem ser </a:t>
            </a:r>
            <a:r>
              <a:rPr sz="2000" spc="-5" dirty="0">
                <a:latin typeface="Times New Roman"/>
                <a:cs typeface="Times New Roman"/>
              </a:rPr>
              <a:t>vistas como </a:t>
            </a:r>
            <a:r>
              <a:rPr sz="2000" dirty="0">
                <a:latin typeface="Times New Roman"/>
                <a:cs typeface="Times New Roman"/>
              </a:rPr>
              <a:t>um </a:t>
            </a:r>
            <a:r>
              <a:rPr sz="2000" spc="-5" dirty="0">
                <a:latin typeface="Times New Roman"/>
                <a:cs typeface="Times New Roman"/>
              </a:rPr>
              <a:t>tipo </a:t>
            </a:r>
            <a:r>
              <a:rPr sz="2000" dirty="0">
                <a:latin typeface="Times New Roman"/>
                <a:cs typeface="Times New Roman"/>
              </a:rPr>
              <a:t>de EEPROM. Sua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principal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característica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é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dados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gravados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podem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alterados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aos poucos, razão pela qual esse </a:t>
            </a:r>
            <a:r>
              <a:rPr sz="2000" spc="-5" dirty="0">
                <a:latin typeface="Times New Roman"/>
                <a:cs typeface="Times New Roman"/>
              </a:rPr>
              <a:t>tipo </a:t>
            </a:r>
            <a:r>
              <a:rPr sz="2000" dirty="0">
                <a:latin typeface="Times New Roman"/>
                <a:cs typeface="Times New Roman"/>
              </a:rPr>
              <a:t>é </a:t>
            </a:r>
            <a:r>
              <a:rPr sz="2000" spc="-5" dirty="0">
                <a:latin typeface="Times New Roman"/>
                <a:cs typeface="Times New Roman"/>
              </a:rPr>
              <a:t>geralmente utilizado </a:t>
            </a:r>
            <a:r>
              <a:rPr sz="2000" dirty="0">
                <a:latin typeface="Times New Roman"/>
                <a:cs typeface="Times New Roman"/>
              </a:rPr>
              <a:t>em aplicações </a:t>
            </a:r>
            <a:r>
              <a:rPr sz="2000" spc="5" dirty="0">
                <a:latin typeface="Times New Roman"/>
                <a:cs typeface="Times New Roman"/>
              </a:rPr>
              <a:t> que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exigem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apenas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reescrita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parcial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informações;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7376" y="1053083"/>
            <a:ext cx="4570476" cy="3427476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62001"/>
            <a:ext cx="3295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Cache(</a:t>
            </a:r>
            <a:r>
              <a:rPr sz="4000" b="0" spc="-20" dirty="0">
                <a:solidFill>
                  <a:srgbClr val="00498E"/>
                </a:solidFill>
                <a:latin typeface="Arial MT"/>
                <a:cs typeface="Arial MT"/>
              </a:rPr>
              <a:t>S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RA</a:t>
            </a:r>
            <a:r>
              <a:rPr sz="4000" b="0" spc="-25" dirty="0">
                <a:solidFill>
                  <a:srgbClr val="00498E"/>
                </a:solidFill>
                <a:latin typeface="Arial MT"/>
                <a:cs typeface="Arial MT"/>
              </a:rPr>
              <a:t>M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)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6440" y="949981"/>
            <a:ext cx="7738745" cy="155892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55"/>
              </a:spcBef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pequena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porém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rápida</a:t>
            </a:r>
            <a:endParaRPr sz="280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localizada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entre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principal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e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CPU</a:t>
            </a:r>
            <a:endParaRPr sz="280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especifica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cada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processador.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3933444"/>
            <a:ext cx="78486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36179" y="6389014"/>
            <a:ext cx="400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126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470408"/>
            <a:ext cx="3834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Níveis</a:t>
            </a:r>
            <a:r>
              <a:rPr sz="4000" b="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4000" b="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Cache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217392"/>
            <a:ext cx="7880350" cy="413892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L1 –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Level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1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(nível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1)</a:t>
            </a:r>
            <a:endParaRPr sz="28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220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Dentro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 processador</a:t>
            </a:r>
            <a:endParaRPr sz="24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219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Mesma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velocidade</a:t>
            </a:r>
            <a:r>
              <a:rPr sz="24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processador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L2 – Level 2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(nível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2)</a:t>
            </a:r>
            <a:endParaRPr sz="28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220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Dentro 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invólucro,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fora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chip</a:t>
            </a:r>
            <a:endParaRPr sz="2400">
              <a:latin typeface="Arial MT"/>
              <a:cs typeface="Arial MT"/>
            </a:endParaRPr>
          </a:p>
          <a:p>
            <a:pPr marL="697865" lvl="1" indent="-229235">
              <a:lnSpc>
                <a:spcPct val="100000"/>
              </a:lnSpc>
              <a:spcBef>
                <a:spcPts val="219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Metade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velocidade</a:t>
            </a:r>
            <a:r>
              <a:rPr sz="2400" spc="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processador</a:t>
            </a:r>
            <a:endParaRPr sz="2400">
              <a:latin typeface="Arial MT"/>
              <a:cs typeface="Arial MT"/>
            </a:endParaRPr>
          </a:p>
          <a:p>
            <a:pPr marL="1155065" lvl="2" indent="-229235">
              <a:lnSpc>
                <a:spcPct val="100000"/>
              </a:lnSpc>
              <a:spcBef>
                <a:spcPts val="265"/>
              </a:spcBef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Pentium</a:t>
            </a:r>
            <a:r>
              <a:rPr sz="20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Pro,</a:t>
            </a:r>
            <a:r>
              <a:rPr sz="20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II,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III,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65" dirty="0">
                <a:solidFill>
                  <a:srgbClr val="00498E"/>
                </a:solidFill>
                <a:latin typeface="Arial MT"/>
                <a:cs typeface="Arial MT"/>
              </a:rPr>
              <a:t>IV,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Serie</a:t>
            </a:r>
            <a:r>
              <a:rPr sz="20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Core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L3 –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Level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3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(nível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3)</a:t>
            </a:r>
            <a:endParaRPr sz="2800">
              <a:latin typeface="Arial MT"/>
              <a:cs typeface="Arial MT"/>
            </a:endParaRPr>
          </a:p>
          <a:p>
            <a:pPr marL="697865" marR="5080" lvl="1" indent="-228600">
              <a:lnSpc>
                <a:spcPts val="2590"/>
              </a:lnSpc>
              <a:spcBef>
                <a:spcPts val="545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Cache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externa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interna,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situada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na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placa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mãe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ou </a:t>
            </a:r>
            <a:r>
              <a:rPr sz="2400" spc="-6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no processador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dependendo</a:t>
            </a:r>
            <a:r>
              <a:rPr sz="24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fabricante.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70661"/>
            <a:ext cx="32727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4000" b="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RAM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1581353"/>
            <a:ext cx="7719695" cy="27381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167005" indent="-228600">
              <a:lnSpc>
                <a:spcPts val="3030"/>
              </a:lnSpc>
              <a:spcBef>
                <a:spcPts val="47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Random</a:t>
            </a:r>
            <a:r>
              <a:rPr sz="2800" spc="-1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Access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Memory</a:t>
            </a:r>
            <a:r>
              <a:rPr sz="2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(Memória</a:t>
            </a:r>
            <a:r>
              <a:rPr sz="28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-1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Acesso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Aleatório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/</a:t>
            </a:r>
            <a:r>
              <a:rPr sz="2800" spc="-1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Acesso Direto)</a:t>
            </a:r>
            <a:endParaRPr sz="2800">
              <a:latin typeface="Arial MT"/>
              <a:cs typeface="Arial MT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49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Conjunto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circuitos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integrados,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dispostos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uma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placa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retangular</a:t>
            </a:r>
            <a:endParaRPr sz="24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Permite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gravação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leitura</a:t>
            </a:r>
            <a:endParaRPr sz="24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4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volátil</a:t>
            </a:r>
            <a:endParaRPr sz="24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Armazena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programas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dados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40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uso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64033"/>
            <a:ext cx="38055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Encapsulamento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592" y="4386529"/>
            <a:ext cx="9032240" cy="1428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00498E"/>
                </a:solidFill>
                <a:latin typeface="Arial"/>
                <a:cs typeface="Arial"/>
              </a:rPr>
              <a:t>DIP</a:t>
            </a:r>
            <a:r>
              <a:rPr sz="20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Dual</a:t>
            </a:r>
            <a:r>
              <a:rPr sz="2000" i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498E"/>
                </a:solidFill>
                <a:latin typeface="Arial"/>
                <a:cs typeface="Arial"/>
              </a:rPr>
              <a:t>In-line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 Package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):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dos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primeiros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tipos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encapsulamento 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usados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em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memórias,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sendo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especialmente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popular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nas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épocas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dos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computadores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XT e 286. Como possui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terminais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contato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-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"perninhas"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- 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grande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espessura,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seu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encaixe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ou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mesmo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sua colagem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através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solda 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placas</a:t>
            </a:r>
            <a:r>
              <a:rPr sz="20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pode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ser</a:t>
            </a:r>
            <a:r>
              <a:rPr sz="20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feita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facilmente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forma</a:t>
            </a:r>
            <a:r>
              <a:rPr sz="20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manual;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1923" y="911352"/>
            <a:ext cx="3960876" cy="326745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3006"/>
            <a:ext cx="38055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Encapsulamento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432503"/>
            <a:ext cx="8971280" cy="115443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00498E"/>
                </a:solidFill>
                <a:latin typeface="Arial"/>
                <a:cs typeface="Arial"/>
              </a:rPr>
              <a:t>SOJ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000" i="1" spc="-5" dirty="0">
                <a:solidFill>
                  <a:srgbClr val="00498E"/>
                </a:solidFill>
                <a:latin typeface="Arial"/>
                <a:cs typeface="Arial"/>
              </a:rPr>
              <a:t>Small 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Outline </a:t>
            </a:r>
            <a:r>
              <a:rPr sz="2000" i="1" spc="-5" dirty="0">
                <a:solidFill>
                  <a:srgbClr val="00498E"/>
                </a:solidFill>
                <a:latin typeface="Arial"/>
                <a:cs typeface="Arial"/>
              </a:rPr>
              <a:t>J-Lead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):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esse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encapsulamento recebe este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nome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porque </a:t>
            </a:r>
            <a:r>
              <a:rPr sz="2000" spc="-5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seus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terminais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de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contato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lembram a letra 'J'. Foi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bastante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utilizado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módulos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SIMM (vistos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mais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à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frente)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e sua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forma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000" spc="5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fixação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em placas é 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feita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através</a:t>
            </a:r>
            <a:r>
              <a:rPr sz="20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solda,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não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requerendo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furos</a:t>
            </a:r>
            <a:r>
              <a:rPr sz="20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na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superfície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dispositivo;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2492" y="1100327"/>
            <a:ext cx="5009387" cy="2951988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3006"/>
            <a:ext cx="38055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Encapsulamento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074414"/>
            <a:ext cx="8970645" cy="197738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solidFill>
                  <a:srgbClr val="00498E"/>
                </a:solidFill>
                <a:latin typeface="Arial"/>
                <a:cs typeface="Arial"/>
              </a:rPr>
              <a:t>TSOP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Thin </a:t>
            </a:r>
            <a:r>
              <a:rPr sz="2000" i="1" spc="-5" dirty="0">
                <a:solidFill>
                  <a:srgbClr val="00498E"/>
                </a:solidFill>
                <a:latin typeface="Arial"/>
                <a:cs typeface="Arial"/>
              </a:rPr>
              <a:t>Small 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Outline </a:t>
            </a:r>
            <a:r>
              <a:rPr sz="2000" i="1" spc="-5" dirty="0">
                <a:solidFill>
                  <a:srgbClr val="00498E"/>
                </a:solidFill>
                <a:latin typeface="Arial"/>
                <a:cs typeface="Arial"/>
              </a:rPr>
              <a:t>Package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): tipo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encapsulamento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cuja espessura </a:t>
            </a:r>
            <a:r>
              <a:rPr sz="2000" spc="-5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é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bastante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reduzida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em relação aos padrões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citados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anteriormente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(cerca de </a:t>
            </a:r>
            <a:r>
              <a:rPr sz="2000" spc="-5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1/3</a:t>
            </a:r>
            <a:r>
              <a:rPr sz="2000" spc="5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menor</a:t>
            </a:r>
            <a:r>
              <a:rPr sz="2000" spc="5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000" spc="5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000" spc="5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SOJ).</a:t>
            </a:r>
            <a:r>
              <a:rPr sz="2000" spc="509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000" spc="5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conta</a:t>
            </a:r>
            <a:r>
              <a:rPr sz="2000" spc="5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disso,</a:t>
            </a:r>
            <a:r>
              <a:rPr sz="2000" spc="5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seus</a:t>
            </a:r>
            <a:r>
              <a:rPr sz="2000" spc="5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terminais</a:t>
            </a:r>
            <a:r>
              <a:rPr sz="2000" spc="5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000" spc="5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contato</a:t>
            </a:r>
            <a:r>
              <a:rPr sz="2000" spc="5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são </a:t>
            </a:r>
            <a:r>
              <a:rPr sz="2000" spc="-5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menores,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além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mais finos,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diminuindo a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incidência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interferência 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na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comunicação.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É um tipo aplicado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módulos de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memória SDRAM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DDR </a:t>
            </a:r>
            <a:r>
              <a:rPr sz="20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(que serão abordados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adiante).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Há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uma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variação desse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encapsulamento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chamado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498E"/>
                </a:solidFill>
                <a:latin typeface="Arial"/>
                <a:cs typeface="Arial"/>
              </a:rPr>
              <a:t>STSOP</a:t>
            </a:r>
            <a:r>
              <a:rPr sz="20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Shrink</a:t>
            </a:r>
            <a:r>
              <a:rPr sz="2000" i="1" spc="-1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Thin</a:t>
            </a:r>
            <a:r>
              <a:rPr sz="2000" i="1" spc="-1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498E"/>
                </a:solidFill>
                <a:latin typeface="Arial"/>
                <a:cs typeface="Arial"/>
              </a:rPr>
              <a:t>Small</a:t>
            </a:r>
            <a:r>
              <a:rPr sz="2000" i="1" spc="1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Outline</a:t>
            </a:r>
            <a:r>
              <a:rPr sz="2000" i="1" spc="-2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Package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)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é ainda</a:t>
            </a:r>
            <a:r>
              <a:rPr sz="20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fino;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304" y="1269491"/>
            <a:ext cx="4457700" cy="2808731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3006"/>
            <a:ext cx="38055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Encapsulamento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713808"/>
            <a:ext cx="8970645" cy="203835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10" dirty="0">
                <a:solidFill>
                  <a:srgbClr val="00498E"/>
                </a:solidFill>
                <a:latin typeface="Arial"/>
                <a:cs typeface="Arial"/>
              </a:rPr>
              <a:t>CSP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400" i="1" dirty="0">
                <a:solidFill>
                  <a:srgbClr val="00498E"/>
                </a:solidFill>
                <a:latin typeface="Arial"/>
                <a:cs typeface="Arial"/>
              </a:rPr>
              <a:t>Chip </a:t>
            </a:r>
            <a:r>
              <a:rPr sz="2400" i="1" spc="-5" dirty="0">
                <a:solidFill>
                  <a:srgbClr val="00498E"/>
                </a:solidFill>
                <a:latin typeface="Arial"/>
                <a:cs typeface="Arial"/>
              </a:rPr>
              <a:t>Scale Package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):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mais recente, o encapsulamento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CSP se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destaca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por ser "fino" e por não utilizar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pinos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contato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lembram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tradicionais "perninhas". 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Ao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invés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disso,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utiliza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um tipo 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encaixe chamado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BGA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400" i="1" spc="-5" dirty="0">
                <a:solidFill>
                  <a:srgbClr val="00498E"/>
                </a:solidFill>
                <a:latin typeface="Arial"/>
                <a:cs typeface="Arial"/>
              </a:rPr>
              <a:t>Ball </a:t>
            </a:r>
            <a:r>
              <a:rPr sz="2400" i="1" dirty="0">
                <a:solidFill>
                  <a:srgbClr val="00498E"/>
                </a:solidFill>
                <a:latin typeface="Arial"/>
                <a:cs typeface="Arial"/>
              </a:rPr>
              <a:t>Grid Array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). Esse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tipo é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utilizado em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módulos como DDR2 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DDR3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(que serão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vistos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à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frente).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2492" y="1053083"/>
            <a:ext cx="4751832" cy="31760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620268"/>
            <a:ext cx="1080770" cy="1440180"/>
          </a:xfrm>
          <a:custGeom>
            <a:avLst/>
            <a:gdLst/>
            <a:ahLst/>
            <a:cxnLst/>
            <a:rect l="l" t="t" r="r" b="b"/>
            <a:pathLst>
              <a:path w="1080770" h="1440180">
                <a:moveTo>
                  <a:pt x="1080516" y="1440180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567292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9544" y="781811"/>
              <a:ext cx="1912620" cy="2071370"/>
            </a:xfrm>
            <a:custGeom>
              <a:avLst/>
              <a:gdLst/>
              <a:ahLst/>
              <a:cxnLst/>
              <a:rect l="l" t="t" r="r" b="b"/>
              <a:pathLst>
                <a:path w="1912620" h="2071370">
                  <a:moveTo>
                    <a:pt x="0" y="2071115"/>
                  </a:moveTo>
                  <a:lnTo>
                    <a:pt x="191262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504" y="662940"/>
            <a:ext cx="8126095" cy="6038850"/>
            <a:chOff x="222504" y="662940"/>
            <a:chExt cx="8126095" cy="6038850"/>
          </a:xfrm>
        </p:grpSpPr>
        <p:sp>
          <p:nvSpPr>
            <p:cNvPr id="8" name="object 8"/>
            <p:cNvSpPr/>
            <p:nvPr/>
          </p:nvSpPr>
          <p:spPr>
            <a:xfrm>
              <a:off x="251460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3554" y="6190678"/>
              <a:ext cx="7616825" cy="482600"/>
            </a:xfrm>
            <a:custGeom>
              <a:avLst/>
              <a:gdLst/>
              <a:ahLst/>
              <a:cxnLst/>
              <a:rect l="l" t="t" r="r" b="b"/>
              <a:pathLst>
                <a:path w="7616825" h="482600">
                  <a:moveTo>
                    <a:pt x="7616215" y="0"/>
                  </a:moveTo>
                  <a:lnTo>
                    <a:pt x="0" y="482155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6205" marR="5080" indent="-137350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Elementos Internos </a:t>
            </a:r>
            <a:r>
              <a:rPr dirty="0"/>
              <a:t>do </a:t>
            </a:r>
            <a:r>
              <a:rPr spc="-2150" dirty="0"/>
              <a:t> </a:t>
            </a:r>
            <a:r>
              <a:rPr spc="-5" dirty="0"/>
              <a:t>Processador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0168" y="2273554"/>
            <a:ext cx="7907020" cy="37293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Registradores</a:t>
            </a:r>
            <a:endParaRPr sz="2500">
              <a:latin typeface="Courier New"/>
              <a:cs typeface="Courier New"/>
            </a:endParaRPr>
          </a:p>
          <a:p>
            <a:pPr marL="83820" marR="5080" algn="ctr">
              <a:lnSpc>
                <a:spcPct val="100000"/>
              </a:lnSpc>
              <a:spcBef>
                <a:spcPts val="2160"/>
              </a:spcBef>
            </a:pPr>
            <a:r>
              <a:rPr sz="2500" b="1" spc="-5" dirty="0">
                <a:latin typeface="Courier New"/>
                <a:cs typeface="Courier New"/>
              </a:rPr>
              <a:t>São responsáveis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pelo armazenamento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temporário de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instruções 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dados,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que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servirão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</a:t>
            </a:r>
            <a:r>
              <a:rPr sz="2500" b="1" spc="1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entrada</a:t>
            </a:r>
            <a:r>
              <a:rPr sz="2500" b="1" spc="1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ao</a:t>
            </a:r>
            <a:r>
              <a:rPr sz="2500" b="1" spc="1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processamento.</a:t>
            </a:r>
            <a:r>
              <a:rPr sz="2500" b="1" spc="1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São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memórias de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baixa capacidade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armazenamento da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ordem de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kilo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bytes,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porém</a:t>
            </a:r>
            <a:r>
              <a:rPr sz="2500" b="1" spc="4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</a:t>
            </a:r>
            <a:r>
              <a:rPr sz="2500" b="1" spc="4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elevada</a:t>
            </a:r>
            <a:r>
              <a:rPr sz="2500" b="1" spc="4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performance,</a:t>
            </a:r>
            <a:r>
              <a:rPr sz="2500" b="1" spc="4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por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operarem na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mesma freqüência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do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processador.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3006"/>
            <a:ext cx="4765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Módulos</a:t>
            </a:r>
            <a:r>
              <a:rPr sz="4000" b="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4000" b="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113" y="1040129"/>
            <a:ext cx="8969375" cy="15621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5080" indent="-229235" algn="just">
              <a:lnSpc>
                <a:spcPts val="2300"/>
              </a:lnSpc>
              <a:spcBef>
                <a:spcPts val="660"/>
              </a:spcBef>
              <a:buChar char="•"/>
              <a:tabLst>
                <a:tab pos="241935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Entendemos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i="1" spc="-5" dirty="0">
                <a:solidFill>
                  <a:srgbClr val="00498E"/>
                </a:solidFill>
                <a:latin typeface="Arial"/>
                <a:cs typeface="Arial"/>
              </a:rPr>
              <a:t>módulo</a:t>
            </a:r>
            <a:r>
              <a:rPr sz="2400" i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ou,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ainda,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i="1" spc="-5" dirty="0">
                <a:solidFill>
                  <a:srgbClr val="00498E"/>
                </a:solidFill>
                <a:latin typeface="Arial"/>
                <a:cs typeface="Arial"/>
              </a:rPr>
              <a:t>pente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,</a:t>
            </a:r>
            <a:r>
              <a:rPr sz="2400" spc="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uma</a:t>
            </a:r>
            <a:r>
              <a:rPr sz="2400" spc="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pequena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placa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onde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são instalados os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encapsulamentos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memória.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Essa placa é encaixada na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placa-mãe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por meio 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encaixes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400" i="1" spc="-5" dirty="0">
                <a:solidFill>
                  <a:srgbClr val="00498E"/>
                </a:solidFill>
                <a:latin typeface="Arial"/>
                <a:cs typeface="Arial"/>
              </a:rPr>
              <a:t>slots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)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específicos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para isso. Eis uma breve descrição dos tipos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mais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comuns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módulos: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13" y="5147513"/>
            <a:ext cx="8970645" cy="12700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marR="5080" indent="-229235" algn="just">
              <a:lnSpc>
                <a:spcPct val="80000"/>
              </a:lnSpc>
              <a:spcBef>
                <a:spcPts val="675"/>
              </a:spcBef>
              <a:buChar char="•"/>
              <a:tabLst>
                <a:tab pos="241935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- </a:t>
            </a:r>
            <a:r>
              <a:rPr sz="2400" b="1" spc="-5" dirty="0">
                <a:solidFill>
                  <a:srgbClr val="00498E"/>
                </a:solidFill>
                <a:latin typeface="Arial"/>
                <a:cs typeface="Arial"/>
              </a:rPr>
              <a:t>SIPP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400" i="1" spc="-5" dirty="0">
                <a:solidFill>
                  <a:srgbClr val="00498E"/>
                </a:solidFill>
                <a:latin typeface="Arial"/>
                <a:cs typeface="Arial"/>
              </a:rPr>
              <a:t>Single In-Line </a:t>
            </a:r>
            <a:r>
              <a:rPr sz="2400" i="1" dirty="0">
                <a:solidFill>
                  <a:srgbClr val="00498E"/>
                </a:solidFill>
                <a:latin typeface="Arial"/>
                <a:cs typeface="Arial"/>
              </a:rPr>
              <a:t>Pins </a:t>
            </a:r>
            <a:r>
              <a:rPr sz="2400" i="1" spc="-5" dirty="0">
                <a:solidFill>
                  <a:srgbClr val="00498E"/>
                </a:solidFill>
                <a:latin typeface="Arial"/>
                <a:cs typeface="Arial"/>
              </a:rPr>
              <a:t>Package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):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é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um dos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primeiros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tipos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spc="5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módulos</a:t>
            </a:r>
            <a:r>
              <a:rPr sz="2400" spc="5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400" spc="5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chegaram</a:t>
            </a:r>
            <a:r>
              <a:rPr sz="2400" spc="5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ao</a:t>
            </a:r>
            <a:r>
              <a:rPr sz="2400" spc="5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mercado.</a:t>
            </a:r>
            <a:r>
              <a:rPr sz="2400" spc="5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400" spc="5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formato</a:t>
            </a:r>
            <a:r>
              <a:rPr sz="2400" spc="5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400" spc="5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chips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encapsulamento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00498E"/>
                </a:solidFill>
                <a:latin typeface="Arial MT"/>
                <a:cs typeface="Arial MT"/>
              </a:rPr>
              <a:t>DIP.</a:t>
            </a:r>
            <a:r>
              <a:rPr sz="2400" spc="-7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geral,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esses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módulos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eram 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soldados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placa-mãe;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32" y="2636520"/>
            <a:ext cx="6048756" cy="2112263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0035" y="838200"/>
            <a:ext cx="3991356" cy="25816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83006"/>
            <a:ext cx="4765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Módulos</a:t>
            </a:r>
            <a:r>
              <a:rPr sz="4000" b="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4000" b="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13" y="4274565"/>
            <a:ext cx="8970010" cy="2472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ts val="2245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b="1" spc="-5" dirty="0">
                <a:solidFill>
                  <a:srgbClr val="00498E"/>
                </a:solidFill>
                <a:latin typeface="Arial"/>
                <a:cs typeface="Arial"/>
              </a:rPr>
              <a:t>SIMM</a:t>
            </a:r>
            <a:r>
              <a:rPr sz="2200" b="1" spc="14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200" i="1" dirty="0">
                <a:solidFill>
                  <a:srgbClr val="00498E"/>
                </a:solidFill>
                <a:latin typeface="Arial"/>
                <a:cs typeface="Arial"/>
              </a:rPr>
              <a:t>Single</a:t>
            </a:r>
            <a:r>
              <a:rPr sz="2200" i="1" spc="16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00498E"/>
                </a:solidFill>
                <a:latin typeface="Arial"/>
                <a:cs typeface="Arial"/>
              </a:rPr>
              <a:t>In-Line</a:t>
            </a:r>
            <a:r>
              <a:rPr sz="2200" i="1" spc="16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00498E"/>
                </a:solidFill>
                <a:latin typeface="Arial"/>
                <a:cs typeface="Arial"/>
              </a:rPr>
              <a:t>Memory</a:t>
            </a:r>
            <a:r>
              <a:rPr sz="2200" i="1" spc="16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srgbClr val="00498E"/>
                </a:solidFill>
                <a:latin typeface="Arial"/>
                <a:cs typeface="Arial"/>
              </a:rPr>
              <a:t>Module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):</a:t>
            </a:r>
            <a:r>
              <a:rPr sz="2200" spc="1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módulos</a:t>
            </a:r>
            <a:r>
              <a:rPr sz="2200" spc="1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deste</a:t>
            </a:r>
            <a:r>
              <a:rPr sz="2200" spc="1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tipo</a:t>
            </a:r>
            <a:r>
              <a:rPr sz="2200" spc="1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não</a:t>
            </a:r>
            <a:r>
              <a:rPr sz="2200" spc="1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eram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soldados,</a:t>
            </a:r>
            <a:r>
              <a:rPr sz="2200" spc="204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mas</a:t>
            </a:r>
            <a:r>
              <a:rPr sz="2200" spc="19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encaixados</a:t>
            </a:r>
            <a:r>
              <a:rPr sz="2200" spc="204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na</a:t>
            </a:r>
            <a:r>
              <a:rPr sz="2200" spc="19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placa-mãe.</a:t>
            </a:r>
            <a:r>
              <a:rPr sz="2200" spc="19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200" spc="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primeira</a:t>
            </a:r>
            <a:r>
              <a:rPr sz="2200" spc="2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versão</a:t>
            </a:r>
            <a:r>
              <a:rPr sz="2200" spc="2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continha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1850"/>
              </a:lnSpc>
              <a:tabLst>
                <a:tab pos="687705" algn="l"/>
                <a:tab pos="1958975" algn="l"/>
                <a:tab pos="2405380" algn="l"/>
                <a:tab pos="3456940" algn="l"/>
                <a:tab pos="4414520" algn="l"/>
                <a:tab pos="4862830" algn="l"/>
                <a:tab pos="5309235" algn="l"/>
                <a:tab pos="6035040" algn="l"/>
                <a:tab pos="6325870" algn="l"/>
                <a:tab pos="6865620" algn="l"/>
                <a:tab pos="8028305" algn="l"/>
                <a:tab pos="8568055" algn="l"/>
              </a:tabLst>
            </a:pP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30	termina</a:t>
            </a:r>
            <a:r>
              <a:rPr sz="2200" spc="10" dirty="0">
                <a:solidFill>
                  <a:srgbClr val="00498E"/>
                </a:solidFill>
                <a:latin typeface="Arial MT"/>
                <a:cs typeface="Arial MT"/>
              </a:rPr>
              <a:t>i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s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nta</a:t>
            </a:r>
            <a:r>
              <a:rPr sz="2200" spc="-20" dirty="0">
                <a:solidFill>
                  <a:srgbClr val="00498E"/>
                </a:solidFill>
                <a:latin typeface="Arial MT"/>
                <a:cs typeface="Arial MT"/>
              </a:rPr>
              <a:t>t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(SI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M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M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10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30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vias)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era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fo</a:t>
            </a:r>
            <a:r>
              <a:rPr sz="2200" spc="10" dirty="0">
                <a:solidFill>
                  <a:srgbClr val="00498E"/>
                </a:solidFill>
                <a:latin typeface="Arial MT"/>
                <a:cs typeface="Arial MT"/>
              </a:rPr>
              <a:t>r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m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conjunto</a:t>
            </a:r>
            <a:r>
              <a:rPr sz="22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2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8</a:t>
            </a:r>
            <a:r>
              <a:rPr sz="22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chips</a:t>
            </a:r>
            <a:r>
              <a:rPr sz="22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(ou</a:t>
            </a:r>
            <a:r>
              <a:rPr sz="22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9,</a:t>
            </a:r>
            <a:r>
              <a:rPr sz="22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2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paridade).</a:t>
            </a:r>
            <a:r>
              <a:rPr sz="22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2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isso,</a:t>
            </a:r>
            <a:r>
              <a:rPr sz="22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podiam</a:t>
            </a:r>
            <a:r>
              <a:rPr sz="22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transferir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200" spc="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byte</a:t>
            </a:r>
            <a:r>
              <a:rPr sz="2200" spc="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200" spc="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ciclo</a:t>
            </a:r>
            <a:r>
              <a:rPr sz="2200" spc="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200" spc="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clock.</a:t>
            </a:r>
            <a:r>
              <a:rPr sz="2200" spc="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Posteriormente</a:t>
            </a:r>
            <a:r>
              <a:rPr sz="2200" spc="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surgiu</a:t>
            </a:r>
            <a:r>
              <a:rPr sz="2200" spc="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uma</a:t>
            </a:r>
            <a:r>
              <a:rPr sz="2200" spc="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versão</a:t>
            </a:r>
            <a:r>
              <a:rPr sz="2200" spc="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200" spc="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5" dirty="0">
                <a:solidFill>
                  <a:srgbClr val="00498E"/>
                </a:solidFill>
                <a:latin typeface="Arial MT"/>
                <a:cs typeface="Arial MT"/>
              </a:rPr>
              <a:t>72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pinos</a:t>
            </a:r>
            <a:r>
              <a:rPr sz="2200" spc="9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(SIMM</a:t>
            </a:r>
            <a:r>
              <a:rPr sz="2200" spc="8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200" spc="9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72</a:t>
            </a:r>
            <a:r>
              <a:rPr sz="2200" spc="8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vias),</a:t>
            </a:r>
            <a:r>
              <a:rPr sz="2200" spc="9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portanto,</a:t>
            </a:r>
            <a:r>
              <a:rPr sz="2200" spc="114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maior</a:t>
            </a:r>
            <a:r>
              <a:rPr sz="2200" spc="10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200" spc="8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capaz</a:t>
            </a:r>
            <a:r>
              <a:rPr sz="2200" spc="9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200" spc="9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transferir</a:t>
            </a:r>
            <a:r>
              <a:rPr sz="2200" spc="1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32</a:t>
            </a:r>
            <a:r>
              <a:rPr sz="2200" spc="8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bits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1850"/>
              </a:lnSpc>
              <a:tabLst>
                <a:tab pos="797560" algn="l"/>
                <a:tab pos="1461770" algn="l"/>
                <a:tab pos="2670810" algn="l"/>
                <a:tab pos="3551554" algn="l"/>
                <a:tab pos="4013835" algn="l"/>
                <a:tab pos="4476750" algn="l"/>
                <a:tab pos="5126355" algn="l"/>
                <a:tab pos="6196330" algn="l"/>
                <a:tab pos="6736080" algn="l"/>
                <a:tab pos="8427720" algn="l"/>
              </a:tabLst>
            </a:pP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por	vez.	Mód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u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los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SIMM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30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v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i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as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po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iam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s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r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en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c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ont</a:t>
            </a:r>
            <a:r>
              <a:rPr sz="2200" spc="5" dirty="0">
                <a:solidFill>
                  <a:srgbClr val="00498E"/>
                </a:solidFill>
                <a:latin typeface="Arial MT"/>
                <a:cs typeface="Arial MT"/>
              </a:rPr>
              <a:t>r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ad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s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m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1850"/>
              </a:lnSpc>
            </a:pP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capacidades</a:t>
            </a:r>
            <a:r>
              <a:rPr sz="2200" spc="2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200" spc="2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iam</a:t>
            </a:r>
            <a:r>
              <a:rPr sz="2200" spc="2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200" spc="2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1</a:t>
            </a:r>
            <a:r>
              <a:rPr sz="2200" spc="2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00498E"/>
                </a:solidFill>
                <a:latin typeface="Arial MT"/>
                <a:cs typeface="Arial MT"/>
              </a:rPr>
              <a:t>MB</a:t>
            </a:r>
            <a:r>
              <a:rPr sz="2200" spc="2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200" spc="2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16</a:t>
            </a:r>
            <a:r>
              <a:rPr sz="2200" spc="2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00498E"/>
                </a:solidFill>
                <a:latin typeface="Arial MT"/>
                <a:cs typeface="Arial MT"/>
              </a:rPr>
              <a:t>MB.</a:t>
            </a:r>
            <a:r>
              <a:rPr sz="2200" spc="254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Módulos</a:t>
            </a:r>
            <a:r>
              <a:rPr sz="2200" spc="2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SIMM</a:t>
            </a:r>
            <a:r>
              <a:rPr sz="2200" spc="2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200" spc="2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72</a:t>
            </a:r>
            <a:r>
              <a:rPr sz="2200" spc="2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vias,</a:t>
            </a:r>
            <a:endParaRPr sz="2200">
              <a:latin typeface="Arial MT"/>
              <a:cs typeface="Arial MT"/>
            </a:endParaRPr>
          </a:p>
          <a:p>
            <a:pPr marL="241300" marR="6350">
              <a:lnSpc>
                <a:spcPct val="70000"/>
              </a:lnSpc>
              <a:spcBef>
                <a:spcPts val="395"/>
              </a:spcBef>
              <a:tabLst>
                <a:tab pos="786765" algn="l"/>
                <a:tab pos="1381125" algn="l"/>
                <a:tab pos="2036445" algn="l"/>
                <a:tab pos="2815590" algn="l"/>
                <a:tab pos="4420870" algn="l"/>
                <a:tab pos="6104890" algn="l"/>
                <a:tab pos="6774180" algn="l"/>
                <a:tab pos="8488680" algn="l"/>
              </a:tabLst>
            </a:pP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por	s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u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v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z,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er</a:t>
            </a:r>
            <a:r>
              <a:rPr sz="2200" spc="1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m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</a:t>
            </a:r>
            <a:r>
              <a:rPr sz="2200" spc="1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m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u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me</a:t>
            </a:r>
            <a:r>
              <a:rPr sz="2200" spc="5" dirty="0">
                <a:solidFill>
                  <a:srgbClr val="00498E"/>
                </a:solidFill>
                <a:latin typeface="Arial MT"/>
                <a:cs typeface="Arial MT"/>
              </a:rPr>
              <a:t>n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te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n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c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ontrados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m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c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pa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c</a:t>
            </a:r>
            <a:r>
              <a:rPr sz="2200" spc="10" dirty="0">
                <a:solidFill>
                  <a:srgbClr val="00498E"/>
                </a:solidFill>
                <a:latin typeface="Arial MT"/>
                <a:cs typeface="Arial MT"/>
              </a:rPr>
              <a:t>i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es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que  iam</a:t>
            </a:r>
            <a:r>
              <a:rPr sz="22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4</a:t>
            </a:r>
            <a:r>
              <a:rPr sz="22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00498E"/>
                </a:solidFill>
                <a:latin typeface="Arial MT"/>
                <a:cs typeface="Arial MT"/>
              </a:rPr>
              <a:t>MB</a:t>
            </a:r>
            <a:r>
              <a:rPr sz="22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2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0498E"/>
                </a:solidFill>
                <a:latin typeface="Arial MT"/>
                <a:cs typeface="Arial MT"/>
              </a:rPr>
              <a:t>64</a:t>
            </a:r>
            <a:r>
              <a:rPr sz="22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00498E"/>
                </a:solidFill>
                <a:latin typeface="Arial MT"/>
                <a:cs typeface="Arial MT"/>
              </a:rPr>
              <a:t>MB;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1331975"/>
            <a:ext cx="3529584" cy="2087879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3006"/>
            <a:ext cx="4765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Módulos</a:t>
            </a:r>
            <a:r>
              <a:rPr sz="4000" b="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4000" b="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113" y="4760721"/>
            <a:ext cx="8971915" cy="20383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9235" algn="just">
              <a:lnSpc>
                <a:spcPct val="80000"/>
              </a:lnSpc>
              <a:spcBef>
                <a:spcPts val="585"/>
              </a:spcBef>
              <a:buChar char="•"/>
              <a:tabLst>
                <a:tab pos="241935" algn="l"/>
              </a:tabLst>
            </a:pP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- </a:t>
            </a:r>
            <a:r>
              <a:rPr sz="2000" b="1" spc="-5" dirty="0">
                <a:solidFill>
                  <a:srgbClr val="00498E"/>
                </a:solidFill>
                <a:latin typeface="Arial"/>
                <a:cs typeface="Arial"/>
              </a:rPr>
              <a:t>DIMM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Double </a:t>
            </a:r>
            <a:r>
              <a:rPr sz="2000" i="1" spc="-5" dirty="0">
                <a:solidFill>
                  <a:srgbClr val="00498E"/>
                </a:solidFill>
                <a:latin typeface="Arial"/>
                <a:cs typeface="Arial"/>
              </a:rPr>
              <a:t>In-Line Memory 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Module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):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os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módulos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DIMM levam esse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nome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por terem terminais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contatos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ambos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os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lados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do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pente. São 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capazes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transmitir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64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bits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vez.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A primeira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versão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-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aplicada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SDR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SDRAM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-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tinha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168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pinos.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seguida,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00498E"/>
                </a:solidFill>
                <a:latin typeface="Arial MT"/>
                <a:cs typeface="Arial MT"/>
              </a:rPr>
              <a:t>foram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 lançados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módulos de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184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vias, utilizados em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memórias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DDR, e módulos de 240 vias, 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utilizados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módulos DDR2 e DDR3. Existe um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padrão DIMM de tamanho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reduzido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chamado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00498E"/>
                </a:solidFill>
                <a:latin typeface="Arial"/>
                <a:cs typeface="Arial"/>
              </a:rPr>
              <a:t>SODIMM</a:t>
            </a:r>
            <a:r>
              <a:rPr sz="2000" b="1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498E"/>
                </a:solidFill>
                <a:latin typeface="Arial"/>
                <a:cs typeface="Arial"/>
              </a:rPr>
              <a:t>(Small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 Outline</a:t>
            </a:r>
            <a:r>
              <a:rPr sz="2000" i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498E"/>
                </a:solidFill>
                <a:latin typeface="Arial"/>
                <a:cs typeface="Arial"/>
              </a:rPr>
              <a:t>DIMM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),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 que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são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utilizados </a:t>
            </a:r>
            <a:r>
              <a:rPr sz="20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principalmente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computadores</a:t>
            </a:r>
            <a:r>
              <a:rPr sz="2000" spc="-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portáteis,</a:t>
            </a:r>
            <a:r>
              <a:rPr sz="20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como</a:t>
            </a:r>
            <a:r>
              <a:rPr sz="20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notebooks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7" y="885444"/>
            <a:ext cx="3456432" cy="29535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7091" y="932688"/>
            <a:ext cx="3810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297381"/>
            <a:ext cx="6313170" cy="3314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498E"/>
                </a:solidFill>
                <a:latin typeface="Arial"/>
                <a:cs typeface="Arial"/>
              </a:rPr>
              <a:t>1)FPM</a:t>
            </a:r>
            <a:r>
              <a:rPr sz="3600" b="1" spc="-2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00498E"/>
                </a:solidFill>
                <a:latin typeface="Arial"/>
                <a:cs typeface="Arial"/>
              </a:rPr>
              <a:t>(Fast</a:t>
            </a:r>
            <a:r>
              <a:rPr sz="3600" b="1" spc="-1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00498E"/>
                </a:solidFill>
                <a:latin typeface="Arial"/>
                <a:cs typeface="Arial"/>
              </a:rPr>
              <a:t>Page</a:t>
            </a:r>
            <a:r>
              <a:rPr sz="3600" b="1" spc="-1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00498E"/>
                </a:solidFill>
                <a:latin typeface="Arial"/>
                <a:cs typeface="Arial"/>
              </a:rPr>
              <a:t>Mode)</a:t>
            </a:r>
            <a:endParaRPr sz="3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11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Módulos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SIMM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30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pinos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72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pinos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Usada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386, 486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60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80</a:t>
            </a:r>
            <a:r>
              <a:rPr sz="28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ns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00498E"/>
                </a:solidFill>
                <a:latin typeface="Arial MT"/>
                <a:cs typeface="Arial MT"/>
              </a:rPr>
              <a:t>Tempos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espera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66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MHz: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5-3-3-3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1</a:t>
            </a:r>
            <a:r>
              <a:rPr sz="28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RAS,</a:t>
            </a:r>
            <a:r>
              <a:rPr sz="28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vários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54253"/>
            <a:ext cx="6278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latin typeface="Calibri"/>
                <a:cs typeface="Calibri"/>
              </a:rPr>
              <a:t>Tecnologias</a:t>
            </a:r>
            <a:r>
              <a:rPr sz="4800" b="0" spc="-30" dirty="0">
                <a:latin typeface="Calibri"/>
                <a:cs typeface="Calibri"/>
              </a:rPr>
              <a:t> </a:t>
            </a:r>
            <a:r>
              <a:rPr sz="4800" b="0" spc="-5" dirty="0">
                <a:latin typeface="Calibri"/>
                <a:cs typeface="Calibri"/>
              </a:rPr>
              <a:t>de</a:t>
            </a:r>
            <a:r>
              <a:rPr sz="4800" b="0" spc="-40" dirty="0">
                <a:latin typeface="Calibri"/>
                <a:cs typeface="Calibri"/>
              </a:rPr>
              <a:t> </a:t>
            </a:r>
            <a:r>
              <a:rPr sz="4800" b="0" dirty="0">
                <a:latin typeface="Calibri"/>
                <a:cs typeface="Calibri"/>
              </a:rPr>
              <a:t>memórias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11936"/>
            <a:ext cx="3611879" cy="1012190"/>
            <a:chOff x="0" y="1011936"/>
            <a:chExt cx="3611879" cy="1012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11936"/>
              <a:ext cx="2176272" cy="10119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816" y="1011936"/>
              <a:ext cx="2036064" cy="1011936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8048" y="4364735"/>
            <a:ext cx="5913120" cy="22326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6334" y="878802"/>
            <a:ext cx="8406130" cy="3713479"/>
          </a:xfrm>
          <a:prstGeom prst="rect">
            <a:avLst/>
          </a:prstGeom>
        </p:spPr>
        <p:txBody>
          <a:bodyPr vert="horz" wrap="square" lIns="0" tIns="276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3600" dirty="0">
                <a:latin typeface="Verdana"/>
                <a:cs typeface="Verdana"/>
              </a:rPr>
              <a:t>2)EDO</a:t>
            </a:r>
            <a:r>
              <a:rPr sz="3600" spc="-5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SIMM</a:t>
            </a:r>
            <a:endParaRPr sz="3600">
              <a:latin typeface="Verdana"/>
              <a:cs typeface="Verdana"/>
            </a:endParaRPr>
          </a:p>
          <a:p>
            <a:pPr marL="183515" marR="4535805">
              <a:lnSpc>
                <a:spcPct val="119300"/>
              </a:lnSpc>
              <a:spcBef>
                <a:spcPts val="910"/>
              </a:spcBef>
            </a:pPr>
            <a:r>
              <a:rPr sz="2600" dirty="0">
                <a:solidFill>
                  <a:srgbClr val="1E2C40"/>
                </a:solidFill>
                <a:latin typeface="Calibri"/>
                <a:cs typeface="Calibri"/>
              </a:rPr>
              <a:t>Módulos</a:t>
            </a:r>
            <a:r>
              <a:rPr sz="2600" spc="-35" dirty="0">
                <a:solidFill>
                  <a:srgbClr val="1E2C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E2C40"/>
                </a:solidFill>
                <a:latin typeface="Calibri"/>
                <a:cs typeface="Calibri"/>
              </a:rPr>
              <a:t>SIMM</a:t>
            </a:r>
            <a:r>
              <a:rPr sz="2600" spc="-30" dirty="0">
                <a:solidFill>
                  <a:srgbClr val="1E2C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E2C40"/>
                </a:solidFill>
                <a:latin typeface="Calibri"/>
                <a:cs typeface="Calibri"/>
              </a:rPr>
              <a:t>de</a:t>
            </a:r>
            <a:r>
              <a:rPr sz="2600" spc="-30" dirty="0">
                <a:solidFill>
                  <a:srgbClr val="1E2C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E2C40"/>
                </a:solidFill>
                <a:latin typeface="Calibri"/>
                <a:cs typeface="Calibri"/>
              </a:rPr>
              <a:t>72</a:t>
            </a:r>
            <a:r>
              <a:rPr sz="2600" spc="-25" dirty="0">
                <a:solidFill>
                  <a:srgbClr val="1E2C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E2C40"/>
                </a:solidFill>
                <a:latin typeface="Calibri"/>
                <a:cs typeface="Calibri"/>
              </a:rPr>
              <a:t>pinos </a:t>
            </a:r>
            <a:r>
              <a:rPr sz="2600" spc="-575" dirty="0">
                <a:solidFill>
                  <a:srgbClr val="1E2C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E2C40"/>
                </a:solidFill>
                <a:latin typeface="Calibri"/>
                <a:cs typeface="Calibri"/>
              </a:rPr>
              <a:t>486,</a:t>
            </a:r>
            <a:r>
              <a:rPr sz="2600" spc="-35" dirty="0">
                <a:solidFill>
                  <a:srgbClr val="1E2C4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1E2C40"/>
                </a:solidFill>
                <a:latin typeface="Calibri"/>
                <a:cs typeface="Calibri"/>
              </a:rPr>
              <a:t>Pentium</a:t>
            </a:r>
            <a:endParaRPr sz="2600">
              <a:latin typeface="Calibri"/>
              <a:cs typeface="Calibri"/>
            </a:endParaRPr>
          </a:p>
          <a:p>
            <a:pPr marL="183515">
              <a:lnSpc>
                <a:spcPct val="100000"/>
              </a:lnSpc>
              <a:spcBef>
                <a:spcPts val="600"/>
              </a:spcBef>
            </a:pPr>
            <a:r>
              <a:rPr sz="2600" dirty="0">
                <a:solidFill>
                  <a:srgbClr val="1E2C40"/>
                </a:solidFill>
                <a:latin typeface="Calibri"/>
                <a:cs typeface="Calibri"/>
              </a:rPr>
              <a:t>50</a:t>
            </a:r>
            <a:r>
              <a:rPr sz="2600" spc="-35" dirty="0">
                <a:solidFill>
                  <a:srgbClr val="1E2C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E2C40"/>
                </a:solidFill>
                <a:latin typeface="Calibri"/>
                <a:cs typeface="Calibri"/>
              </a:rPr>
              <a:t>a</a:t>
            </a:r>
            <a:r>
              <a:rPr sz="2600" spc="-20" dirty="0">
                <a:solidFill>
                  <a:srgbClr val="1E2C4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1E2C40"/>
                </a:solidFill>
                <a:latin typeface="Calibri"/>
                <a:cs typeface="Calibri"/>
              </a:rPr>
              <a:t>70</a:t>
            </a:r>
            <a:r>
              <a:rPr sz="2600" spc="-35" dirty="0">
                <a:solidFill>
                  <a:srgbClr val="1E2C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E2C40"/>
                </a:solidFill>
                <a:latin typeface="Calibri"/>
                <a:cs typeface="Calibri"/>
              </a:rPr>
              <a:t>ns</a:t>
            </a:r>
            <a:endParaRPr sz="2600">
              <a:latin typeface="Calibri"/>
              <a:cs typeface="Calibri"/>
            </a:endParaRPr>
          </a:p>
          <a:p>
            <a:pPr marL="183515">
              <a:lnSpc>
                <a:spcPct val="100000"/>
              </a:lnSpc>
              <a:spcBef>
                <a:spcPts val="600"/>
              </a:spcBef>
            </a:pPr>
            <a:r>
              <a:rPr sz="2600" spc="-5" dirty="0">
                <a:solidFill>
                  <a:srgbClr val="1E2C40"/>
                </a:solidFill>
                <a:latin typeface="Calibri"/>
                <a:cs typeface="Calibri"/>
              </a:rPr>
              <a:t>5-2-2-2</a:t>
            </a:r>
            <a:endParaRPr sz="2600">
              <a:latin typeface="Calibri"/>
              <a:cs typeface="Calibri"/>
            </a:endParaRPr>
          </a:p>
          <a:p>
            <a:pPr marL="183515" marR="5080">
              <a:lnSpc>
                <a:spcPct val="100000"/>
              </a:lnSpc>
              <a:spcBef>
                <a:spcPts val="600"/>
              </a:spcBef>
            </a:pPr>
            <a:r>
              <a:rPr sz="2600" spc="-10" dirty="0">
                <a:solidFill>
                  <a:srgbClr val="1E2C40"/>
                </a:solidFill>
                <a:latin typeface="Calibri"/>
                <a:cs typeface="Calibri"/>
              </a:rPr>
              <a:t>Solicita </a:t>
            </a:r>
            <a:r>
              <a:rPr sz="2600" dirty="0">
                <a:solidFill>
                  <a:srgbClr val="1E2C40"/>
                </a:solidFill>
                <a:latin typeface="Calibri"/>
                <a:cs typeface="Calibri"/>
              </a:rPr>
              <a:t>a </a:t>
            </a:r>
            <a:r>
              <a:rPr sz="2600" spc="-5" dirty="0">
                <a:solidFill>
                  <a:srgbClr val="1E2C40"/>
                </a:solidFill>
                <a:latin typeface="Calibri"/>
                <a:cs typeface="Calibri"/>
              </a:rPr>
              <a:t>leitura de </a:t>
            </a:r>
            <a:r>
              <a:rPr sz="2600" dirty="0">
                <a:solidFill>
                  <a:srgbClr val="1E2C40"/>
                </a:solidFill>
                <a:latin typeface="Calibri"/>
                <a:cs typeface="Calibri"/>
              </a:rPr>
              <a:t>um </a:t>
            </a:r>
            <a:r>
              <a:rPr sz="2600" spc="-5" dirty="0">
                <a:solidFill>
                  <a:srgbClr val="1E2C40"/>
                </a:solidFill>
                <a:latin typeface="Calibri"/>
                <a:cs typeface="Calibri"/>
              </a:rPr>
              <a:t>dado </a:t>
            </a:r>
            <a:r>
              <a:rPr sz="2600" spc="-10" dirty="0">
                <a:solidFill>
                  <a:srgbClr val="1E2C40"/>
                </a:solidFill>
                <a:latin typeface="Calibri"/>
                <a:cs typeface="Calibri"/>
              </a:rPr>
              <a:t>antes </a:t>
            </a:r>
            <a:r>
              <a:rPr sz="2600" spc="-5" dirty="0">
                <a:solidFill>
                  <a:srgbClr val="1E2C40"/>
                </a:solidFill>
                <a:latin typeface="Calibri"/>
                <a:cs typeface="Calibri"/>
              </a:rPr>
              <a:t>de </a:t>
            </a:r>
            <a:r>
              <a:rPr sz="2600" dirty="0">
                <a:solidFill>
                  <a:srgbClr val="1E2C40"/>
                </a:solidFill>
                <a:latin typeface="Calibri"/>
                <a:cs typeface="Calibri"/>
              </a:rPr>
              <a:t>o </a:t>
            </a:r>
            <a:r>
              <a:rPr sz="2600" spc="-5" dirty="0">
                <a:solidFill>
                  <a:srgbClr val="1E2C40"/>
                </a:solidFill>
                <a:latin typeface="Calibri"/>
                <a:cs typeface="Calibri"/>
              </a:rPr>
              <a:t>anterior ser entregue </a:t>
            </a:r>
            <a:r>
              <a:rPr sz="2600" spc="-575" dirty="0">
                <a:solidFill>
                  <a:srgbClr val="1E2C4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1E2C40"/>
                </a:solidFill>
                <a:latin typeface="Calibri"/>
                <a:cs typeface="Calibri"/>
              </a:rPr>
              <a:t>(pipeline)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163" y="109804"/>
            <a:ext cx="62757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latin typeface="Calibri"/>
                <a:cs typeface="Calibri"/>
              </a:rPr>
              <a:t>Tecnologias</a:t>
            </a:r>
            <a:r>
              <a:rPr sz="4800" b="0" spc="-35" dirty="0">
                <a:latin typeface="Calibri"/>
                <a:cs typeface="Calibri"/>
              </a:rPr>
              <a:t> </a:t>
            </a:r>
            <a:r>
              <a:rPr sz="4800" b="0" spc="-5" dirty="0">
                <a:latin typeface="Calibri"/>
                <a:cs typeface="Calibri"/>
              </a:rPr>
              <a:t>de</a:t>
            </a:r>
            <a:r>
              <a:rPr sz="4800" b="0" spc="-35" dirty="0">
                <a:latin typeface="Calibri"/>
                <a:cs typeface="Calibri"/>
              </a:rPr>
              <a:t> </a:t>
            </a:r>
            <a:r>
              <a:rPr sz="4800" b="0" dirty="0">
                <a:latin typeface="Calibri"/>
                <a:cs typeface="Calibri"/>
              </a:rPr>
              <a:t>memórias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858894"/>
            <a:ext cx="6330950" cy="2819400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3200" b="1" dirty="0">
                <a:solidFill>
                  <a:srgbClr val="00498E"/>
                </a:solidFill>
                <a:latin typeface="Arial"/>
                <a:cs typeface="Arial"/>
              </a:rPr>
              <a:t>3)SDRAM</a:t>
            </a:r>
            <a:endParaRPr sz="3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Módulos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DDR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DIMM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(184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pinos)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Duas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transferências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ciclo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(Duas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memórias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SDRAM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paralelo)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PC200,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PC266,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PC300,PC333,PC400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4067555"/>
            <a:ext cx="7562088" cy="21869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8227"/>
            <a:ext cx="6278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latin typeface="Calibri"/>
                <a:cs typeface="Calibri"/>
              </a:rPr>
              <a:t>Tecnologias</a:t>
            </a:r>
            <a:r>
              <a:rPr sz="4800" b="0" spc="-30" dirty="0">
                <a:latin typeface="Calibri"/>
                <a:cs typeface="Calibri"/>
              </a:rPr>
              <a:t> </a:t>
            </a:r>
            <a:r>
              <a:rPr sz="4800" b="0" spc="-5" dirty="0">
                <a:latin typeface="Calibri"/>
                <a:cs typeface="Calibri"/>
              </a:rPr>
              <a:t>de</a:t>
            </a:r>
            <a:r>
              <a:rPr sz="4800" b="0" spc="-40" dirty="0">
                <a:latin typeface="Calibri"/>
                <a:cs typeface="Calibri"/>
              </a:rPr>
              <a:t> </a:t>
            </a:r>
            <a:r>
              <a:rPr sz="4800" b="0" dirty="0">
                <a:latin typeface="Calibri"/>
                <a:cs typeface="Calibri"/>
              </a:rPr>
              <a:t>memórias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991" y="4180330"/>
            <a:ext cx="6986016" cy="26334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83006"/>
            <a:ext cx="69373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00498E"/>
                </a:solidFill>
                <a:latin typeface="Arial MT"/>
                <a:cs typeface="Arial MT"/>
              </a:rPr>
              <a:t>SDRAM</a:t>
            </a:r>
            <a:r>
              <a:rPr sz="4000" b="0" spc="-5" dirty="0">
                <a:solidFill>
                  <a:srgbClr val="00498E"/>
                </a:solidFill>
                <a:latin typeface="Arial MT"/>
                <a:cs typeface="Arial MT"/>
              </a:rPr>
              <a:t> (Synchronous</a:t>
            </a:r>
            <a:r>
              <a:rPr sz="4000" b="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b="0" spc="-10" dirty="0">
                <a:solidFill>
                  <a:srgbClr val="00498E"/>
                </a:solidFill>
                <a:latin typeface="Arial MT"/>
                <a:cs typeface="Arial MT"/>
              </a:rPr>
              <a:t>DRAM)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733704"/>
            <a:ext cx="6548755" cy="360299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Módulos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DIMM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spc="-1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partir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Pentium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II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6</a:t>
            </a:r>
            <a:r>
              <a:rPr sz="28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15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ns,</a:t>
            </a:r>
            <a:r>
              <a:rPr sz="28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5-1-1-1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Sincronizada</a:t>
            </a:r>
            <a:r>
              <a:rPr sz="2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 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clock da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CPU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Lê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várias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palavras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 um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só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comando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Dois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bancos de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PC66,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PC100, PC133,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...</a:t>
            </a:r>
            <a:r>
              <a:rPr sz="28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PC266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...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823925"/>
            <a:ext cx="6479540" cy="28543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dirty="0">
                <a:solidFill>
                  <a:srgbClr val="00498E"/>
                </a:solidFill>
                <a:latin typeface="Arial"/>
                <a:cs typeface="Arial"/>
              </a:rPr>
              <a:t>4)DDR</a:t>
            </a:r>
            <a:r>
              <a:rPr sz="3200" b="1" spc="-2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498E"/>
                </a:solidFill>
                <a:latin typeface="Arial"/>
                <a:cs typeface="Arial"/>
              </a:rPr>
              <a:t>SDRAM</a:t>
            </a:r>
            <a:r>
              <a:rPr sz="3200" b="1" spc="-3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498E"/>
                </a:solidFill>
                <a:latin typeface="Arial"/>
                <a:cs typeface="Arial"/>
              </a:rPr>
              <a:t>(Double</a:t>
            </a:r>
            <a:r>
              <a:rPr sz="3200" b="1" spc="-5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498E"/>
                </a:solidFill>
                <a:latin typeface="Arial"/>
                <a:cs typeface="Arial"/>
              </a:rPr>
              <a:t>Data</a:t>
            </a:r>
            <a:r>
              <a:rPr sz="3200" b="1" spc="-4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498E"/>
                </a:solidFill>
                <a:latin typeface="Arial"/>
                <a:cs typeface="Arial"/>
              </a:rPr>
              <a:t>Rate </a:t>
            </a:r>
            <a:r>
              <a:rPr sz="3200" b="1" spc="-87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498E"/>
                </a:solidFill>
                <a:latin typeface="Arial"/>
                <a:cs typeface="Arial"/>
              </a:rPr>
              <a:t>SDRAM)</a:t>
            </a:r>
            <a:endParaRPr sz="3200">
              <a:latin typeface="Arial"/>
              <a:cs typeface="Arial"/>
            </a:endParaRPr>
          </a:p>
          <a:p>
            <a:pPr marL="241300" indent="-228600">
              <a:lnSpc>
                <a:spcPts val="2840"/>
              </a:lnSpc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Módulos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DDR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DIMM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(184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pinos)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Duas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transferências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ciclo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(Duas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memórias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SDRAM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paralelo)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PC200,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PC266,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PC300,PC333,PC400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4067555"/>
            <a:ext cx="7562088" cy="21869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8227"/>
            <a:ext cx="6278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latin typeface="Calibri"/>
                <a:cs typeface="Calibri"/>
              </a:rPr>
              <a:t>Tecnologias</a:t>
            </a:r>
            <a:r>
              <a:rPr sz="4800" b="0" spc="-30" dirty="0">
                <a:latin typeface="Calibri"/>
                <a:cs typeface="Calibri"/>
              </a:rPr>
              <a:t> </a:t>
            </a:r>
            <a:r>
              <a:rPr sz="4800" b="0" spc="-5" dirty="0">
                <a:latin typeface="Calibri"/>
                <a:cs typeface="Calibri"/>
              </a:rPr>
              <a:t>de</a:t>
            </a:r>
            <a:r>
              <a:rPr sz="4800" b="0" spc="-40" dirty="0">
                <a:latin typeface="Calibri"/>
                <a:cs typeface="Calibri"/>
              </a:rPr>
              <a:t> </a:t>
            </a:r>
            <a:r>
              <a:rPr sz="4800" b="0" dirty="0">
                <a:latin typeface="Calibri"/>
                <a:cs typeface="Calibri"/>
              </a:rPr>
              <a:t>memórias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72311"/>
            <a:ext cx="5015865" cy="902335"/>
            <a:chOff x="0" y="972311"/>
            <a:chExt cx="5015865" cy="902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72311"/>
              <a:ext cx="2282952" cy="9022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504" y="972311"/>
              <a:ext cx="2034540" cy="9022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8603" y="972311"/>
              <a:ext cx="1706879" cy="90220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3939" y="2525267"/>
            <a:ext cx="7056120" cy="213664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83108" y="5289803"/>
            <a:ext cx="5832475" cy="680085"/>
            <a:chOff x="483108" y="5289803"/>
            <a:chExt cx="5832475" cy="68008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108" y="5289803"/>
              <a:ext cx="1167384" cy="6797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5588" y="5355335"/>
              <a:ext cx="460248" cy="57302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1411" y="5370575"/>
              <a:ext cx="4924044" cy="5730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59993" y="5375249"/>
            <a:ext cx="5561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ODT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(</a:t>
            </a:r>
            <a:r>
              <a:rPr sz="2000" spc="-5" dirty="0">
                <a:latin typeface="Calibri"/>
                <a:cs typeface="Calibri"/>
              </a:rPr>
              <a:t>diminuição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interferência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eletromagnética)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8739" y="38227"/>
            <a:ext cx="6278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latin typeface="Calibri"/>
                <a:cs typeface="Calibri"/>
              </a:rPr>
              <a:t>Tecnologias</a:t>
            </a:r>
            <a:r>
              <a:rPr sz="4800" b="0" spc="-30" dirty="0">
                <a:latin typeface="Calibri"/>
                <a:cs typeface="Calibri"/>
              </a:rPr>
              <a:t> </a:t>
            </a:r>
            <a:r>
              <a:rPr sz="4800" b="0" spc="-5" dirty="0">
                <a:latin typeface="Calibri"/>
                <a:cs typeface="Calibri"/>
              </a:rPr>
              <a:t>de</a:t>
            </a:r>
            <a:r>
              <a:rPr sz="4800" b="0" spc="-40" dirty="0">
                <a:latin typeface="Calibri"/>
                <a:cs typeface="Calibri"/>
              </a:rPr>
              <a:t> </a:t>
            </a:r>
            <a:r>
              <a:rPr sz="4800" b="0" dirty="0">
                <a:latin typeface="Calibri"/>
                <a:cs typeface="Calibri"/>
              </a:rPr>
              <a:t>memórias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797" y="848112"/>
            <a:ext cx="8434070" cy="1663700"/>
          </a:xfrm>
          <a:prstGeom prst="rect">
            <a:avLst/>
          </a:prstGeom>
        </p:spPr>
        <p:txBody>
          <a:bodyPr vert="horz" wrap="square" lIns="0" tIns="252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sz="3200" dirty="0">
                <a:latin typeface="Verdana"/>
                <a:cs typeface="Verdana"/>
              </a:rPr>
              <a:t>5)DDR2</a:t>
            </a:r>
            <a:r>
              <a:rPr sz="3200" spc="-2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SD</a:t>
            </a:r>
            <a:r>
              <a:rPr sz="3200" spc="10" dirty="0">
                <a:latin typeface="Verdana"/>
                <a:cs typeface="Verdana"/>
              </a:rPr>
              <a:t>R</a:t>
            </a:r>
            <a:r>
              <a:rPr sz="3200" dirty="0">
                <a:latin typeface="Verdana"/>
                <a:cs typeface="Verdana"/>
              </a:rPr>
              <a:t>AM</a:t>
            </a:r>
            <a:r>
              <a:rPr sz="3200" spc="-61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DIMM</a:t>
            </a:r>
            <a:endParaRPr sz="3200">
              <a:latin typeface="Verdana"/>
              <a:cs typeface="Verdana"/>
            </a:endParaRPr>
          </a:p>
          <a:p>
            <a:pPr marL="155575" marR="5080">
              <a:lnSpc>
                <a:spcPct val="100000"/>
              </a:lnSpc>
              <a:spcBef>
                <a:spcPts val="1415"/>
              </a:spcBef>
            </a:pPr>
            <a:r>
              <a:rPr sz="2400" spc="-5" dirty="0">
                <a:latin typeface="Calibri"/>
                <a:cs typeface="Calibri"/>
              </a:rPr>
              <a:t>Sua principal </a:t>
            </a:r>
            <a:r>
              <a:rPr sz="2400" spc="-10" dirty="0">
                <a:latin typeface="Calibri"/>
                <a:cs typeface="Calibri"/>
              </a:rPr>
              <a:t>característica </a:t>
            </a:r>
            <a:r>
              <a:rPr sz="2400" dirty="0">
                <a:latin typeface="Calibri"/>
                <a:cs typeface="Calibri"/>
              </a:rPr>
              <a:t>é a </a:t>
            </a:r>
            <a:r>
              <a:rPr sz="2400" spc="-5" dirty="0">
                <a:latin typeface="Calibri"/>
                <a:cs typeface="Calibri"/>
              </a:rPr>
              <a:t>capacidade de trabalhar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15" dirty="0">
                <a:latin typeface="Calibri"/>
                <a:cs typeface="Calibri"/>
              </a:rPr>
              <a:t>quatro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operações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ciclo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clock,</a:t>
            </a:r>
            <a:r>
              <a:rPr sz="2400" spc="-20" dirty="0">
                <a:latin typeface="Calibri"/>
                <a:cs typeface="Calibri"/>
              </a:rPr>
              <a:t> portanto,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dobro</a:t>
            </a:r>
            <a:r>
              <a:rPr sz="2400" spc="-5" dirty="0">
                <a:latin typeface="Calibri"/>
                <a:cs typeface="Calibri"/>
              </a:rPr>
              <a:t> 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padrão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anterior.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" y="876300"/>
            <a:ext cx="5021580" cy="902335"/>
            <a:chOff x="10667" y="876300"/>
            <a:chExt cx="5021580" cy="902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" y="876300"/>
              <a:ext cx="2289048" cy="9022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3267" y="876300"/>
              <a:ext cx="2034539" cy="9022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5367" y="876300"/>
              <a:ext cx="1706880" cy="90220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90927" y="3336035"/>
            <a:ext cx="5257800" cy="262737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38227"/>
            <a:ext cx="6278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latin typeface="Calibri"/>
                <a:cs typeface="Calibri"/>
              </a:rPr>
              <a:t>Tecnologias</a:t>
            </a:r>
            <a:r>
              <a:rPr sz="4800" b="0" spc="-30" dirty="0">
                <a:latin typeface="Calibri"/>
                <a:cs typeface="Calibri"/>
              </a:rPr>
              <a:t> </a:t>
            </a:r>
            <a:r>
              <a:rPr sz="4800" b="0" spc="-5" dirty="0">
                <a:latin typeface="Calibri"/>
                <a:cs typeface="Calibri"/>
              </a:rPr>
              <a:t>de</a:t>
            </a:r>
            <a:r>
              <a:rPr sz="4800" b="0" spc="-40" dirty="0">
                <a:latin typeface="Calibri"/>
                <a:cs typeface="Calibri"/>
              </a:rPr>
              <a:t> </a:t>
            </a:r>
            <a:r>
              <a:rPr sz="4800" b="0" dirty="0">
                <a:latin typeface="Calibri"/>
                <a:cs typeface="Calibri"/>
              </a:rPr>
              <a:t>memórias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256" y="992505"/>
            <a:ext cx="8515350" cy="2472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Verdana"/>
                <a:cs typeface="Verdana"/>
              </a:rPr>
              <a:t>6)DDR3</a:t>
            </a:r>
            <a:r>
              <a:rPr sz="3200" spc="-2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SD</a:t>
            </a:r>
            <a:r>
              <a:rPr sz="3200" spc="10" dirty="0">
                <a:latin typeface="Verdana"/>
                <a:cs typeface="Verdana"/>
              </a:rPr>
              <a:t>R</a:t>
            </a:r>
            <a:r>
              <a:rPr sz="3200" dirty="0">
                <a:latin typeface="Verdana"/>
                <a:cs typeface="Verdana"/>
              </a:rPr>
              <a:t>AM</a:t>
            </a:r>
            <a:r>
              <a:rPr sz="3200" spc="-61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DIMM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Verdana"/>
              <a:cs typeface="Verdana"/>
            </a:endParaRPr>
          </a:p>
          <a:p>
            <a:pPr marL="170180" marR="5080" indent="6858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DDR3 </a:t>
            </a:r>
            <a:r>
              <a:rPr sz="2400" b="1" dirty="0">
                <a:latin typeface="Calibri"/>
                <a:cs typeface="Calibri"/>
              </a:rPr>
              <a:t>SDRAM: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memórias DDR3 </a:t>
            </a:r>
            <a:r>
              <a:rPr sz="2400" spc="-20" dirty="0">
                <a:latin typeface="Calibri"/>
                <a:cs typeface="Calibri"/>
              </a:rPr>
              <a:t>são, </a:t>
            </a:r>
            <a:r>
              <a:rPr sz="2400" spc="-10" dirty="0">
                <a:latin typeface="Calibri"/>
                <a:cs typeface="Calibri"/>
              </a:rPr>
              <a:t>obviamente,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0" dirty="0">
                <a:latin typeface="Calibri"/>
                <a:cs typeface="Calibri"/>
              </a:rPr>
              <a:t>evolução </a:t>
            </a:r>
            <a:r>
              <a:rPr sz="2400" spc="-5" dirty="0">
                <a:latin typeface="Calibri"/>
                <a:cs typeface="Calibri"/>
              </a:rPr>
              <a:t> das memórias DDR2. </a:t>
            </a:r>
            <a:r>
              <a:rPr sz="2400" spc="-15" dirty="0">
                <a:latin typeface="Calibri"/>
                <a:cs typeface="Calibri"/>
              </a:rPr>
              <a:t>Novamente, </a:t>
            </a:r>
            <a:r>
              <a:rPr sz="2400" dirty="0">
                <a:latin typeface="Calibri"/>
                <a:cs typeface="Calibri"/>
              </a:rPr>
              <a:t>aqui </a:t>
            </a:r>
            <a:r>
              <a:rPr sz="2400" spc="-10" dirty="0">
                <a:latin typeface="Calibri"/>
                <a:cs typeface="Calibri"/>
              </a:rPr>
              <a:t>dobra-se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quantidade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operações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ciclo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clock, </a:t>
            </a:r>
            <a:r>
              <a:rPr sz="2400" spc="-15" dirty="0">
                <a:latin typeface="Calibri"/>
                <a:cs typeface="Calibri"/>
              </a:rPr>
              <a:t>desta vez,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oito. </a:t>
            </a:r>
            <a:r>
              <a:rPr sz="2400" dirty="0">
                <a:latin typeface="Calibri"/>
                <a:cs typeface="Calibri"/>
              </a:rPr>
              <a:t>Uma </a:t>
            </a:r>
            <a:r>
              <a:rPr sz="2400" spc="-5" dirty="0">
                <a:latin typeface="Calibri"/>
                <a:cs typeface="Calibri"/>
              </a:rPr>
              <a:t>novidade </a:t>
            </a:r>
            <a:r>
              <a:rPr sz="2400" dirty="0">
                <a:latin typeface="Calibri"/>
                <a:cs typeface="Calibri"/>
              </a:rPr>
              <a:t>aqui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possibilidade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uso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Triple-Channel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620268"/>
            <a:ext cx="1080770" cy="1440180"/>
          </a:xfrm>
          <a:custGeom>
            <a:avLst/>
            <a:gdLst/>
            <a:ahLst/>
            <a:cxnLst/>
            <a:rect l="l" t="t" r="r" b="b"/>
            <a:pathLst>
              <a:path w="1080770" h="1440180">
                <a:moveTo>
                  <a:pt x="1080516" y="1440180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567292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9544" y="781811"/>
              <a:ext cx="1912620" cy="2071370"/>
            </a:xfrm>
            <a:custGeom>
              <a:avLst/>
              <a:gdLst/>
              <a:ahLst/>
              <a:cxnLst/>
              <a:rect l="l" t="t" r="r" b="b"/>
              <a:pathLst>
                <a:path w="1912620" h="2071370">
                  <a:moveTo>
                    <a:pt x="0" y="2071115"/>
                  </a:moveTo>
                  <a:lnTo>
                    <a:pt x="191262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504" y="662940"/>
            <a:ext cx="8126095" cy="6038850"/>
            <a:chOff x="222504" y="662940"/>
            <a:chExt cx="8126095" cy="6038850"/>
          </a:xfrm>
        </p:grpSpPr>
        <p:sp>
          <p:nvSpPr>
            <p:cNvPr id="8" name="object 8"/>
            <p:cNvSpPr/>
            <p:nvPr/>
          </p:nvSpPr>
          <p:spPr>
            <a:xfrm>
              <a:off x="251460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3554" y="6190678"/>
              <a:ext cx="7616825" cy="482600"/>
            </a:xfrm>
            <a:custGeom>
              <a:avLst/>
              <a:gdLst/>
              <a:ahLst/>
              <a:cxnLst/>
              <a:rect l="l" t="t" r="r" b="b"/>
              <a:pathLst>
                <a:path w="7616825" h="482600">
                  <a:moveTo>
                    <a:pt x="7616215" y="0"/>
                  </a:moveTo>
                  <a:lnTo>
                    <a:pt x="0" y="482155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6205" marR="5080" indent="-137350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Elementos Internos </a:t>
            </a:r>
            <a:r>
              <a:rPr dirty="0"/>
              <a:t>do </a:t>
            </a:r>
            <a:r>
              <a:rPr spc="-2150" dirty="0"/>
              <a:t> </a:t>
            </a:r>
            <a:r>
              <a:rPr spc="-5" dirty="0"/>
              <a:t>Processador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0168" y="2459227"/>
            <a:ext cx="7907020" cy="2967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Co-processador</a:t>
            </a:r>
            <a:r>
              <a:rPr sz="2500" b="1" u="heavy" spc="-2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Aritmético</a:t>
            </a:r>
            <a:endParaRPr sz="2500">
              <a:latin typeface="Courier New"/>
              <a:cs typeface="Courier New"/>
            </a:endParaRPr>
          </a:p>
          <a:p>
            <a:pPr marL="83820" marR="5080" algn="ctr">
              <a:lnSpc>
                <a:spcPct val="100000"/>
              </a:lnSpc>
              <a:spcBef>
                <a:spcPts val="2160"/>
              </a:spcBef>
            </a:pPr>
            <a:r>
              <a:rPr sz="2500" b="1" spc="-5" dirty="0">
                <a:latin typeface="Courier New"/>
                <a:cs typeface="Courier New"/>
              </a:rPr>
              <a:t>É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destinado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apenas</a:t>
            </a:r>
            <a:r>
              <a:rPr sz="2500" b="1" spc="1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à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execução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</a:t>
            </a:r>
            <a:r>
              <a:rPr sz="2500" b="1" spc="1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cálculos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complexos, principalmente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os de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ponto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flutuante</a:t>
            </a:r>
            <a:r>
              <a:rPr sz="2500" b="1" spc="5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(casas</a:t>
            </a:r>
            <a:r>
              <a:rPr sz="2500" b="1" spc="6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decimais),</a:t>
            </a:r>
            <a:r>
              <a:rPr sz="2500" b="1" spc="6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deixando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assim 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processador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livre para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executar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outros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cálculos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que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não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dependam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desses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resultados.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77467"/>
            <a:ext cx="4977765" cy="902335"/>
            <a:chOff x="0" y="1077467"/>
            <a:chExt cx="4977765" cy="902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7467"/>
              <a:ext cx="751332" cy="90220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884" y="1077467"/>
              <a:ext cx="2029967" cy="9022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8404" y="1077467"/>
              <a:ext cx="2034540" cy="9022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0503" y="1077467"/>
              <a:ext cx="1706879" cy="9022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39" y="38227"/>
            <a:ext cx="6278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latin typeface="Calibri"/>
                <a:cs typeface="Calibri"/>
              </a:rPr>
              <a:t>Tecnologias</a:t>
            </a:r>
            <a:r>
              <a:rPr sz="4800" b="0" spc="-30" dirty="0">
                <a:latin typeface="Calibri"/>
                <a:cs typeface="Calibri"/>
              </a:rPr>
              <a:t> </a:t>
            </a:r>
            <a:r>
              <a:rPr sz="4800" b="0" spc="-5" dirty="0">
                <a:latin typeface="Calibri"/>
                <a:cs typeface="Calibri"/>
              </a:rPr>
              <a:t>de</a:t>
            </a:r>
            <a:r>
              <a:rPr sz="4800" b="0" spc="-40" dirty="0">
                <a:latin typeface="Calibri"/>
                <a:cs typeface="Calibri"/>
              </a:rPr>
              <a:t> </a:t>
            </a:r>
            <a:r>
              <a:rPr sz="4800" b="0" dirty="0">
                <a:latin typeface="Calibri"/>
                <a:cs typeface="Calibri"/>
              </a:rPr>
              <a:t>memórias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697" y="1192530"/>
            <a:ext cx="8312150" cy="190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Verdana"/>
                <a:cs typeface="Verdana"/>
              </a:rPr>
              <a:t>7</a:t>
            </a:r>
            <a:r>
              <a:rPr sz="3200" spc="-5" dirty="0">
                <a:latin typeface="Verdana"/>
                <a:cs typeface="Verdana"/>
              </a:rPr>
              <a:t>)DDR</a:t>
            </a:r>
            <a:r>
              <a:rPr sz="3200" dirty="0">
                <a:latin typeface="Verdana"/>
                <a:cs typeface="Verdana"/>
              </a:rPr>
              <a:t>4</a:t>
            </a:r>
            <a:r>
              <a:rPr sz="3200" spc="-2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SD</a:t>
            </a:r>
            <a:r>
              <a:rPr sz="3200" spc="10" dirty="0">
                <a:latin typeface="Verdana"/>
                <a:cs typeface="Verdana"/>
              </a:rPr>
              <a:t>R</a:t>
            </a:r>
            <a:r>
              <a:rPr sz="3200" dirty="0">
                <a:latin typeface="Verdana"/>
                <a:cs typeface="Verdana"/>
              </a:rPr>
              <a:t>AM</a:t>
            </a:r>
            <a:r>
              <a:rPr sz="3200" spc="-615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DIMM</a:t>
            </a:r>
            <a:endParaRPr sz="3200">
              <a:latin typeface="Verdana"/>
              <a:cs typeface="Verdana"/>
            </a:endParaRPr>
          </a:p>
          <a:p>
            <a:pPr marL="224790" marR="5080" indent="68580">
              <a:lnSpc>
                <a:spcPct val="100000"/>
              </a:lnSpc>
              <a:spcBef>
                <a:spcPts val="2325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tecnologia DDR4 </a:t>
            </a:r>
            <a:r>
              <a:rPr sz="2400" spc="-10" dirty="0">
                <a:latin typeface="Calibri"/>
                <a:cs typeface="Calibri"/>
              </a:rPr>
              <a:t>trabalha com </a:t>
            </a:r>
            <a:r>
              <a:rPr sz="2400" dirty="0">
                <a:latin typeface="Calibri"/>
                <a:cs typeface="Calibri"/>
              </a:rPr>
              <a:t>menor </a:t>
            </a:r>
            <a:r>
              <a:rPr sz="2400" spc="-5" dirty="0">
                <a:latin typeface="Calibri"/>
                <a:cs typeface="Calibri"/>
              </a:rPr>
              <a:t>tensão (apenas </a:t>
            </a:r>
            <a:r>
              <a:rPr sz="2400" dirty="0">
                <a:latin typeface="Calibri"/>
                <a:cs typeface="Calibri"/>
              </a:rPr>
              <a:t>1,2 </a:t>
            </a:r>
            <a:r>
              <a:rPr sz="2400" spc="-5" dirty="0">
                <a:latin typeface="Calibri"/>
                <a:cs typeface="Calibri"/>
              </a:rPr>
              <a:t>V),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maiores frequências (que podem </a:t>
            </a:r>
            <a:r>
              <a:rPr sz="2400" spc="-10" dirty="0">
                <a:latin typeface="Calibri"/>
                <a:cs typeface="Calibri"/>
              </a:rPr>
              <a:t>chegar </a:t>
            </a:r>
            <a:r>
              <a:rPr sz="2400" spc="-20" dirty="0">
                <a:latin typeface="Calibri"/>
                <a:cs typeface="Calibri"/>
              </a:rPr>
              <a:t>até </a:t>
            </a:r>
            <a:r>
              <a:rPr sz="2400" spc="-5" dirty="0">
                <a:latin typeface="Calibri"/>
                <a:cs typeface="Calibri"/>
              </a:rPr>
              <a:t>3.200 </a:t>
            </a:r>
            <a:r>
              <a:rPr sz="2400" dirty="0">
                <a:latin typeface="Calibri"/>
                <a:cs typeface="Calibri"/>
              </a:rPr>
              <a:t>MHz), </a:t>
            </a:r>
            <a:r>
              <a:rPr sz="2400" spc="-5" dirty="0">
                <a:latin typeface="Calibri"/>
                <a:cs typeface="Calibri"/>
              </a:rPr>
              <a:t>maiores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densidades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(módulos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até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16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GB)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outras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melhorias.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1623" y="3634740"/>
            <a:ext cx="7392924" cy="2173224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7019" y="1341119"/>
            <a:ext cx="2459735" cy="24597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870497"/>
            <a:ext cx="7818120" cy="5056505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4000" spc="-10" dirty="0">
                <a:solidFill>
                  <a:srgbClr val="00498E"/>
                </a:solidFill>
                <a:latin typeface="Arial MT"/>
                <a:cs typeface="Arial MT"/>
              </a:rPr>
              <a:t>7)RDRAM</a:t>
            </a:r>
            <a:r>
              <a:rPr sz="40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(Direct</a:t>
            </a:r>
            <a:r>
              <a:rPr sz="40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Rambus</a:t>
            </a:r>
            <a:r>
              <a:rPr sz="40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DRAM)</a:t>
            </a:r>
            <a:endParaRPr sz="40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55"/>
              </a:spcBef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00498E"/>
                </a:solidFill>
                <a:latin typeface="Arial MT"/>
                <a:cs typeface="Arial MT"/>
              </a:rPr>
              <a:t>Tecnologia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proprietária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(Rambus,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Inc.)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Contrato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Rambus/Intel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-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Pentium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4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Barramento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16-bits,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Transferência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4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* 16bits,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800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MHz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(Altas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freqüências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=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ruído)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Arquitetura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diferente, circuito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complexo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00498E"/>
                </a:solidFill>
                <a:latin typeface="Arial MT"/>
                <a:cs typeface="Arial MT"/>
              </a:rPr>
              <a:t>Tempo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latência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maior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Utilizada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no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Playstation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2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8444" y="5228844"/>
            <a:ext cx="1597152" cy="14752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38227"/>
            <a:ext cx="6278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latin typeface="Calibri"/>
                <a:cs typeface="Calibri"/>
              </a:rPr>
              <a:t>Tecnologias</a:t>
            </a:r>
            <a:r>
              <a:rPr sz="4800" b="0" spc="-30" dirty="0">
                <a:latin typeface="Calibri"/>
                <a:cs typeface="Calibri"/>
              </a:rPr>
              <a:t> </a:t>
            </a:r>
            <a:r>
              <a:rPr sz="4800" b="0" spc="-5" dirty="0">
                <a:latin typeface="Calibri"/>
                <a:cs typeface="Calibri"/>
              </a:rPr>
              <a:t>de</a:t>
            </a:r>
            <a:r>
              <a:rPr sz="4800" b="0" spc="-40" dirty="0">
                <a:latin typeface="Calibri"/>
                <a:cs typeface="Calibri"/>
              </a:rPr>
              <a:t> </a:t>
            </a:r>
            <a:r>
              <a:rPr sz="4800" b="0" dirty="0">
                <a:latin typeface="Calibri"/>
                <a:cs typeface="Calibri"/>
              </a:rPr>
              <a:t>memórias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45800"/>
            <a:ext cx="7757159" cy="3003550"/>
          </a:xfrm>
          <a:prstGeom prst="rect">
            <a:avLst/>
          </a:prstGeom>
        </p:spPr>
        <p:txBody>
          <a:bodyPr vert="horz" wrap="square" lIns="0" tIns="276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3600" spc="-5" dirty="0">
                <a:solidFill>
                  <a:srgbClr val="00498E"/>
                </a:solidFill>
                <a:latin typeface="Arial MT"/>
                <a:cs typeface="Arial MT"/>
              </a:rPr>
              <a:t>8)SODIMM</a:t>
            </a:r>
            <a:r>
              <a:rPr sz="36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00498E"/>
                </a:solidFill>
                <a:latin typeface="Arial MT"/>
                <a:cs typeface="Arial MT"/>
              </a:rPr>
              <a:t>(Small</a:t>
            </a:r>
            <a:r>
              <a:rPr sz="36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00498E"/>
                </a:solidFill>
                <a:latin typeface="Arial MT"/>
                <a:cs typeface="Arial MT"/>
              </a:rPr>
              <a:t>Outline</a:t>
            </a:r>
            <a:r>
              <a:rPr sz="36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00498E"/>
                </a:solidFill>
                <a:latin typeface="Arial MT"/>
                <a:cs typeface="Arial MT"/>
              </a:rPr>
              <a:t>DIMM)</a:t>
            </a:r>
            <a:endParaRPr sz="3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614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Semelhante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DIMM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Usado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notebooks,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impressoras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minibooks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72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pinos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- 32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bits</a:t>
            </a:r>
            <a:endParaRPr sz="2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144 pinos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- 64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bits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2492" y="4700015"/>
            <a:ext cx="4648200" cy="19918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38227"/>
            <a:ext cx="6278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latin typeface="Calibri"/>
                <a:cs typeface="Calibri"/>
              </a:rPr>
              <a:t>Tecnologias</a:t>
            </a:r>
            <a:r>
              <a:rPr sz="4800" b="0" spc="-30" dirty="0">
                <a:latin typeface="Calibri"/>
                <a:cs typeface="Calibri"/>
              </a:rPr>
              <a:t> </a:t>
            </a:r>
            <a:r>
              <a:rPr sz="4800" b="0" spc="-5" dirty="0">
                <a:latin typeface="Calibri"/>
                <a:cs typeface="Calibri"/>
              </a:rPr>
              <a:t>de</a:t>
            </a:r>
            <a:r>
              <a:rPr sz="4800" b="0" spc="-40" dirty="0">
                <a:latin typeface="Calibri"/>
                <a:cs typeface="Calibri"/>
              </a:rPr>
              <a:t> </a:t>
            </a:r>
            <a:r>
              <a:rPr sz="4800" b="0" dirty="0">
                <a:latin typeface="Calibri"/>
                <a:cs typeface="Calibri"/>
              </a:rPr>
              <a:t>memórias</a:t>
            </a:r>
            <a:endParaRPr sz="4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437" y="271017"/>
            <a:ext cx="5464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latin typeface="Calibri"/>
                <a:cs typeface="Calibri"/>
              </a:rPr>
              <a:t>Aspectos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físicos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das</a:t>
            </a:r>
            <a:r>
              <a:rPr sz="2800" b="0" spc="10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memórias</a:t>
            </a:r>
            <a:r>
              <a:rPr sz="2800" b="0" spc="30" dirty="0">
                <a:latin typeface="Calibri"/>
                <a:cs typeface="Calibri"/>
              </a:rPr>
              <a:t> </a:t>
            </a:r>
            <a:r>
              <a:rPr sz="2800" b="0" spc="-10" dirty="0">
                <a:latin typeface="Calibri"/>
                <a:cs typeface="Calibri"/>
              </a:rPr>
              <a:t>DDR(s)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68" y="783336"/>
            <a:ext cx="7991856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956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 MT"/>
                <a:cs typeface="Arial MT"/>
              </a:rPr>
              <a:t>Soquetes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das</a:t>
            </a:r>
            <a:r>
              <a:rPr b="0" spc="-2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memórias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42915" y="669036"/>
            <a:ext cx="4101465" cy="5023485"/>
            <a:chOff x="5042915" y="669036"/>
            <a:chExt cx="4101465" cy="50234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6631" y="685800"/>
              <a:ext cx="620267" cy="6324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3811" y="669036"/>
              <a:ext cx="3552443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2915" y="998220"/>
              <a:ext cx="2970276" cy="6797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7807" y="998220"/>
              <a:ext cx="704088" cy="6797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5091" y="998220"/>
              <a:ext cx="780288" cy="679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6631" y="1584960"/>
              <a:ext cx="620267" cy="6324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3811" y="1568196"/>
              <a:ext cx="3611880" cy="679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2915" y="1897380"/>
              <a:ext cx="4101084" cy="679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6631" y="2484119"/>
              <a:ext cx="620267" cy="6324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53811" y="2467356"/>
              <a:ext cx="2955036" cy="6797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2915" y="2796540"/>
              <a:ext cx="3896867" cy="6797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2915" y="3125724"/>
              <a:ext cx="3957828" cy="679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2915" y="3454908"/>
              <a:ext cx="635508" cy="6797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6631" y="4041647"/>
              <a:ext cx="620267" cy="6324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53811" y="4024883"/>
              <a:ext cx="2919984" cy="6797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42915" y="4354068"/>
              <a:ext cx="4091940" cy="6797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42915" y="4683251"/>
              <a:ext cx="4075176" cy="6797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42915" y="5012436"/>
              <a:ext cx="2127504" cy="67970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220970" y="735584"/>
            <a:ext cx="3800475" cy="47358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387985">
              <a:lnSpc>
                <a:spcPts val="2590"/>
              </a:lnSpc>
              <a:spcBef>
                <a:spcPts val="425"/>
              </a:spcBef>
              <a:buFont typeface="Wingdings"/>
              <a:buChar char=""/>
              <a:tabLst>
                <a:tab pos="323850" algn="l"/>
              </a:tabLst>
            </a:pPr>
            <a:r>
              <a:rPr sz="2400" spc="-5" dirty="0">
                <a:latin typeface="Calibri"/>
                <a:cs typeface="Calibri"/>
              </a:rPr>
              <a:t>Os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soquetes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memória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numerados: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590"/>
              </a:lnSpc>
              <a:spcBef>
                <a:spcPts val="1900"/>
              </a:spcBef>
              <a:buFont typeface="Wingdings"/>
              <a:buChar char=""/>
              <a:tabLst>
                <a:tab pos="323850" algn="l"/>
              </a:tabLst>
            </a:pPr>
            <a:r>
              <a:rPr sz="2400" spc="-10" dirty="0">
                <a:latin typeface="Calibri"/>
                <a:cs typeface="Calibri"/>
              </a:rPr>
              <a:t>Instale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memória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primeiro </a:t>
            </a:r>
            <a:r>
              <a:rPr sz="2400" spc="-5" dirty="0">
                <a:latin typeface="Calibri"/>
                <a:cs typeface="Calibri"/>
              </a:rPr>
              <a:t> no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 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depois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3.</a:t>
            </a:r>
            <a:endParaRPr sz="2400">
              <a:latin typeface="Calibri"/>
              <a:cs typeface="Calibri"/>
            </a:endParaRPr>
          </a:p>
          <a:p>
            <a:pPr marL="12700" marR="295275">
              <a:lnSpc>
                <a:spcPts val="2590"/>
              </a:lnSpc>
              <a:spcBef>
                <a:spcPts val="1905"/>
              </a:spcBef>
              <a:buFont typeface="Wingdings"/>
              <a:buChar char=""/>
              <a:tabLst>
                <a:tab pos="323850" algn="l"/>
              </a:tabLst>
            </a:pPr>
            <a:r>
              <a:rPr sz="2400" spc="-5" dirty="0">
                <a:latin typeface="Calibri"/>
                <a:cs typeface="Calibri"/>
              </a:rPr>
              <a:t>Normalmente não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permitido </a:t>
            </a:r>
            <a:r>
              <a:rPr sz="2400" spc="-10" dirty="0">
                <a:latin typeface="Calibri"/>
                <a:cs typeface="Calibri"/>
              </a:rPr>
              <a:t>deixar </a:t>
            </a:r>
            <a:r>
              <a:rPr sz="2400" dirty="0">
                <a:latin typeface="Calibri"/>
                <a:cs typeface="Calibri"/>
              </a:rPr>
              <a:t>o 1 </a:t>
            </a:r>
            <a:r>
              <a:rPr sz="2400" spc="-10" dirty="0">
                <a:latin typeface="Calibri"/>
                <a:cs typeface="Calibri"/>
              </a:rPr>
              <a:t>vazio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instalar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memórias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spc="-15" dirty="0">
                <a:latin typeface="Calibri"/>
                <a:cs typeface="Calibri"/>
              </a:rPr>
              <a:t> e/ou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3.</a:t>
            </a:r>
            <a:endParaRPr sz="2400">
              <a:latin typeface="Calibri"/>
              <a:cs typeface="Calibri"/>
            </a:endParaRPr>
          </a:p>
          <a:p>
            <a:pPr marL="12700" marR="161925">
              <a:lnSpc>
                <a:spcPts val="2590"/>
              </a:lnSpc>
              <a:spcBef>
                <a:spcPts val="1905"/>
              </a:spcBef>
              <a:buFont typeface="Wingdings"/>
              <a:buChar char=""/>
              <a:tabLst>
                <a:tab pos="323850" algn="l"/>
              </a:tabLst>
            </a:pPr>
            <a:r>
              <a:rPr sz="2400" dirty="0">
                <a:latin typeface="Calibri"/>
                <a:cs typeface="Calibri"/>
              </a:rPr>
              <a:t>O 1 </a:t>
            </a:r>
            <a:r>
              <a:rPr sz="2400" spc="-5" dirty="0">
                <a:latin typeface="Calibri"/>
                <a:cs typeface="Calibri"/>
              </a:rPr>
              <a:t>pode ser </a:t>
            </a:r>
            <a:r>
              <a:rPr sz="2400" dirty="0">
                <a:latin typeface="Calibri"/>
                <a:cs typeface="Calibri"/>
              </a:rPr>
              <a:t>o mais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próximo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25" dirty="0">
                <a:latin typeface="Calibri"/>
                <a:cs typeface="Calibri"/>
              </a:rPr>
              <a:t>processador, </a:t>
            </a:r>
            <a:r>
              <a:rPr sz="2400" dirty="0">
                <a:latin typeface="Calibri"/>
                <a:cs typeface="Calibri"/>
              </a:rPr>
              <a:t>mas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nem </a:t>
            </a:r>
            <a:r>
              <a:rPr sz="2400" spc="-10" dirty="0">
                <a:latin typeface="Calibri"/>
                <a:cs typeface="Calibri"/>
              </a:rPr>
              <a:t>sempre, </a:t>
            </a:r>
            <a:r>
              <a:rPr sz="2400" dirty="0">
                <a:latin typeface="Calibri"/>
                <a:cs typeface="Calibri"/>
              </a:rPr>
              <a:t>às </a:t>
            </a:r>
            <a:r>
              <a:rPr sz="2400" spc="-20" dirty="0">
                <a:latin typeface="Calibri"/>
                <a:cs typeface="Calibri"/>
              </a:rPr>
              <a:t>vezes </a:t>
            </a:r>
            <a:r>
              <a:rPr sz="2400" dirty="0">
                <a:latin typeface="Calibri"/>
                <a:cs typeface="Calibri"/>
              </a:rPr>
              <a:t>o 1 é 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distante.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9119" y="1098803"/>
            <a:ext cx="4101084" cy="3896867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6454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5" dirty="0">
                <a:latin typeface="Arial MT"/>
                <a:cs typeface="Arial MT"/>
              </a:rPr>
              <a:t>Verifique</a:t>
            </a:r>
            <a:r>
              <a:rPr b="0" spc="-1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a ordem dos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soquetes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1109852"/>
            <a:ext cx="312610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45" dirty="0">
                <a:latin typeface="Verdana"/>
                <a:cs typeface="Verdana"/>
              </a:rPr>
              <a:t>Também</a:t>
            </a:r>
            <a:r>
              <a:rPr sz="2000" dirty="0">
                <a:latin typeface="Verdana"/>
                <a:cs typeface="Verdana"/>
              </a:rPr>
              <a:t> é</a:t>
            </a:r>
            <a:r>
              <a:rPr sz="2000" spc="-2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possível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identificar </a:t>
            </a:r>
            <a:r>
              <a:rPr sz="2000" dirty="0">
                <a:latin typeface="Verdana"/>
                <a:cs typeface="Verdana"/>
              </a:rPr>
              <a:t>a </a:t>
            </a:r>
            <a:r>
              <a:rPr sz="2000" spc="-5" dirty="0">
                <a:latin typeface="Verdana"/>
                <a:cs typeface="Verdana"/>
              </a:rPr>
              <a:t>numeração </a:t>
            </a:r>
            <a:r>
              <a:rPr sz="200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dos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soquetes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através</a:t>
            </a:r>
            <a:r>
              <a:rPr sz="2000" spc="-30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da </a:t>
            </a:r>
            <a:r>
              <a:rPr sz="2000" spc="-690" dirty="0"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Verdana"/>
                <a:cs typeface="Verdana"/>
              </a:rPr>
              <a:t>serigrafia</a:t>
            </a:r>
            <a:r>
              <a:rPr sz="2000" dirty="0">
                <a:latin typeface="Verdana"/>
                <a:cs typeface="Verdana"/>
              </a:rPr>
              <a:t>, </a:t>
            </a:r>
            <a:r>
              <a:rPr sz="2000" spc="-5" dirty="0">
                <a:latin typeface="Verdana"/>
                <a:cs typeface="Verdana"/>
              </a:rPr>
              <a:t>que </a:t>
            </a:r>
            <a:r>
              <a:rPr sz="2000" dirty="0">
                <a:latin typeface="Verdana"/>
                <a:cs typeface="Verdana"/>
              </a:rPr>
              <a:t>são as </a:t>
            </a:r>
            <a:r>
              <a:rPr sz="2000" spc="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diversas inscrições </a:t>
            </a:r>
            <a:r>
              <a:rPr sz="2000" dirty="0">
                <a:latin typeface="Verdana"/>
                <a:cs typeface="Verdana"/>
              </a:rPr>
              <a:t> existentes</a:t>
            </a:r>
            <a:r>
              <a:rPr sz="2000" spc="-55" dirty="0">
                <a:latin typeface="Verdana"/>
                <a:cs typeface="Verdana"/>
              </a:rPr>
              <a:t> </a:t>
            </a:r>
            <a:r>
              <a:rPr sz="2000" spc="5" dirty="0">
                <a:latin typeface="Verdana"/>
                <a:cs typeface="Verdana"/>
              </a:rPr>
              <a:t>na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placa.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1076" y="4908880"/>
            <a:ext cx="431228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Verdana"/>
                <a:cs typeface="Verdana"/>
              </a:rPr>
              <a:t>Neste </a:t>
            </a:r>
            <a:r>
              <a:rPr sz="1400" spc="-5" dirty="0">
                <a:latin typeface="Verdana"/>
                <a:cs typeface="Verdana"/>
              </a:rPr>
              <a:t>exemplo, </a:t>
            </a:r>
            <a:r>
              <a:rPr sz="1400" dirty="0">
                <a:latin typeface="Verdana"/>
                <a:cs typeface="Verdana"/>
              </a:rPr>
              <a:t>a serigrafia </a:t>
            </a:r>
            <a:r>
              <a:rPr sz="1400" spc="5" dirty="0">
                <a:latin typeface="Verdana"/>
                <a:cs typeface="Verdana"/>
              </a:rPr>
              <a:t>indica </a:t>
            </a:r>
            <a:r>
              <a:rPr sz="1400" spc="-5" dirty="0">
                <a:latin typeface="Verdana"/>
                <a:cs typeface="Verdana"/>
              </a:rPr>
              <a:t>qual dos </a:t>
            </a:r>
            <a:r>
              <a:rPr sz="1400" dirty="0">
                <a:latin typeface="Verdana"/>
                <a:cs typeface="Verdana"/>
              </a:rPr>
              <a:t> soquetes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é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1,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qual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é o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2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qual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é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 3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(DIMM1,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DIMM2,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DIMM3).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990600"/>
            <a:ext cx="471373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5539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 MT"/>
                <a:cs typeface="Arial MT"/>
              </a:rPr>
              <a:t>Posição</a:t>
            </a:r>
            <a:r>
              <a:rPr b="0" spc="-2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correta</a:t>
            </a:r>
            <a:r>
              <a:rPr b="0" spc="-2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encaixe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1111377"/>
            <a:ext cx="3434715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Os </a:t>
            </a:r>
            <a:r>
              <a:rPr sz="1800" dirty="0">
                <a:latin typeface="Verdana"/>
                <a:cs typeface="Verdana"/>
              </a:rPr>
              <a:t>módulos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dirty="0">
                <a:latin typeface="Verdana"/>
                <a:cs typeface="Verdana"/>
              </a:rPr>
              <a:t>memória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possuem</a:t>
            </a:r>
            <a:r>
              <a:rPr sz="1800" spc="5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pequenos</a:t>
            </a:r>
            <a:r>
              <a:rPr sz="1800" spc="6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cortes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 </a:t>
            </a:r>
            <a:r>
              <a:rPr sz="1800" dirty="0">
                <a:latin typeface="Verdana"/>
                <a:cs typeface="Verdana"/>
              </a:rPr>
              <a:t>se alinham </a:t>
            </a:r>
            <a:r>
              <a:rPr sz="1800" spc="-5" dirty="0">
                <a:latin typeface="Verdana"/>
                <a:cs typeface="Verdana"/>
              </a:rPr>
              <a:t>em </a:t>
            </a:r>
            <a:r>
              <a:rPr sz="1800" dirty="0">
                <a:latin typeface="Verdana"/>
                <a:cs typeface="Verdana"/>
              </a:rPr>
              <a:t>saliências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existentes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soquete.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Esses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cortes </a:t>
            </a:r>
            <a:r>
              <a:rPr sz="1800" dirty="0">
                <a:latin typeface="Verdana"/>
                <a:cs typeface="Verdana"/>
              </a:rPr>
              <a:t>e saliências </a:t>
            </a:r>
            <a:r>
              <a:rPr sz="1800" spc="-5" dirty="0">
                <a:latin typeface="Verdana"/>
                <a:cs typeface="Verdana"/>
              </a:rPr>
              <a:t>são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chamados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b="1" spc="-5" dirty="0">
                <a:solidFill>
                  <a:srgbClr val="FF0000"/>
                </a:solidFill>
                <a:latin typeface="Verdana"/>
                <a:cs typeface="Verdana"/>
              </a:rPr>
              <a:t>chanfros</a:t>
            </a:r>
            <a:r>
              <a:rPr sz="1800" spc="-5" dirty="0">
                <a:latin typeface="Verdana"/>
                <a:cs typeface="Verdana"/>
              </a:rPr>
              <a:t>.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Os </a:t>
            </a:r>
            <a:r>
              <a:rPr sz="1800" dirty="0">
                <a:latin typeface="Verdana"/>
                <a:cs typeface="Verdana"/>
              </a:rPr>
              <a:t> chanfros </a:t>
            </a:r>
            <a:r>
              <a:rPr sz="1800" spc="-5" dirty="0">
                <a:latin typeface="Verdana"/>
                <a:cs typeface="Verdana"/>
              </a:rPr>
              <a:t>servem </a:t>
            </a:r>
            <a:r>
              <a:rPr sz="1800" spc="-15" dirty="0">
                <a:latin typeface="Verdana"/>
                <a:cs typeface="Verdana"/>
              </a:rPr>
              <a:t>para </a:t>
            </a:r>
            <a:r>
              <a:rPr sz="1800" dirty="0">
                <a:latin typeface="Verdana"/>
                <a:cs typeface="Verdana"/>
              </a:rPr>
              <a:t>alinhar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corretamente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módulo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sobre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soquete.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Eles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impedem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endParaRPr sz="1800">
              <a:latin typeface="Verdana"/>
              <a:cs typeface="Verdana"/>
            </a:endParaRPr>
          </a:p>
          <a:p>
            <a:pPr marL="12700" marR="195580">
              <a:lnSpc>
                <a:spcPct val="100000"/>
              </a:lnSpc>
            </a:pPr>
            <a:r>
              <a:rPr sz="1800" dirty="0">
                <a:latin typeface="Verdana"/>
                <a:cs typeface="Verdana"/>
              </a:rPr>
              <a:t>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módulo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seja</a:t>
            </a:r>
            <a:r>
              <a:rPr sz="1800" dirty="0">
                <a:latin typeface="Verdana"/>
                <a:cs typeface="Verdana"/>
              </a:rPr>
              <a:t> encaixado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na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posição invertida. </a:t>
            </a:r>
            <a:r>
              <a:rPr sz="1800" spc="-40" dirty="0">
                <a:latin typeface="Verdana"/>
                <a:cs typeface="Verdana"/>
              </a:rPr>
              <a:t>Também 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impedem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5" dirty="0">
                <a:latin typeface="Verdana"/>
                <a:cs typeface="Verdana"/>
              </a:rPr>
              <a:t> tipo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de 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memória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errado</a:t>
            </a:r>
            <a:r>
              <a:rPr sz="1800" spc="-5" dirty="0">
                <a:latin typeface="Verdana"/>
                <a:cs typeface="Verdana"/>
              </a:rPr>
              <a:t> seja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678171"/>
            <a:ext cx="312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instalado, </a:t>
            </a:r>
            <a:r>
              <a:rPr sz="1800" dirty="0">
                <a:latin typeface="Verdana"/>
                <a:cs typeface="Verdana"/>
              </a:rPr>
              <a:t>pois </a:t>
            </a:r>
            <a:r>
              <a:rPr sz="1800" spc="-5" dirty="0">
                <a:latin typeface="Verdana"/>
                <a:cs typeface="Verdana"/>
              </a:rPr>
              <a:t>cada tipo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possui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chanfros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diferentes.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1076" y="4528184"/>
            <a:ext cx="447865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Verdana"/>
                <a:cs typeface="Verdana"/>
              </a:rPr>
              <a:t>Observe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os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dois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chanfros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5" dirty="0">
                <a:latin typeface="Verdana"/>
                <a:cs typeface="Verdana"/>
              </a:rPr>
              <a:t>módulo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de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memória, </a:t>
            </a:r>
            <a:r>
              <a:rPr sz="1400" spc="-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 os dois chanfros correspondentes no seu 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soquete.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1066800"/>
            <a:ext cx="4725924" cy="3168396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6911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Arial MT"/>
                <a:cs typeface="Arial MT"/>
              </a:rPr>
              <a:t>Chanfros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no</a:t>
            </a:r>
            <a:r>
              <a:rPr b="0" spc="-2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soquete</a:t>
            </a:r>
            <a:r>
              <a:rPr b="0" spc="-2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e</a:t>
            </a:r>
            <a:r>
              <a:rPr b="0" spc="-1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no</a:t>
            </a:r>
            <a:r>
              <a:rPr b="0" spc="-2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5117338"/>
            <a:ext cx="83426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Observe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sempre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5" dirty="0">
                <a:latin typeface="Verdana"/>
                <a:cs typeface="Verdana"/>
              </a:rPr>
              <a:t>posição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dos</a:t>
            </a:r>
            <a:r>
              <a:rPr sz="1800" dirty="0">
                <a:latin typeface="Verdana"/>
                <a:cs typeface="Verdana"/>
              </a:rPr>
              <a:t> chanfros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antes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encaixar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módulo 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de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memória.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 não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estiver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conseguindo </a:t>
            </a:r>
            <a:r>
              <a:rPr sz="1800" spc="-30" dirty="0">
                <a:latin typeface="Verdana"/>
                <a:cs typeface="Verdana"/>
              </a:rPr>
              <a:t>encaixar,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talvez você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tenha </a:t>
            </a:r>
            <a:r>
              <a:rPr sz="1800" dirty="0">
                <a:latin typeface="Verdana"/>
                <a:cs typeface="Verdana"/>
              </a:rPr>
              <a:t> posicionado o módulo </a:t>
            </a:r>
            <a:r>
              <a:rPr sz="1800" spc="-5" dirty="0">
                <a:latin typeface="Verdana"/>
                <a:cs typeface="Verdana"/>
              </a:rPr>
              <a:t>de </a:t>
            </a:r>
            <a:r>
              <a:rPr sz="1800" spc="-10" dirty="0">
                <a:latin typeface="Verdana"/>
                <a:cs typeface="Verdana"/>
              </a:rPr>
              <a:t>fomra </a:t>
            </a:r>
            <a:r>
              <a:rPr sz="1800" spc="-5" dirty="0">
                <a:latin typeface="Verdana"/>
                <a:cs typeface="Verdana"/>
              </a:rPr>
              <a:t>invertida, </a:t>
            </a:r>
            <a:r>
              <a:rPr sz="1800" dirty="0">
                <a:latin typeface="Verdana"/>
                <a:cs typeface="Verdana"/>
              </a:rPr>
              <a:t>ou então </a:t>
            </a:r>
            <a:r>
              <a:rPr sz="1800" spc="-5" dirty="0">
                <a:latin typeface="Verdana"/>
                <a:cs typeface="Verdana"/>
              </a:rPr>
              <a:t>talvez esteja usando </a:t>
            </a:r>
            <a:r>
              <a:rPr sz="1800" spc="-6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um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módulo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incompatível.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124711"/>
            <a:ext cx="8305800" cy="3677412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6225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5" dirty="0">
                <a:latin typeface="Arial MT"/>
                <a:cs typeface="Arial MT"/>
              </a:rPr>
              <a:t>Verifique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a</a:t>
            </a:r>
            <a:r>
              <a:rPr b="0" spc="-2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posição</a:t>
            </a:r>
            <a:r>
              <a:rPr b="0" spc="-2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encaixe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990600"/>
            <a:ext cx="7632192" cy="5116068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498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Arial MT"/>
                <a:cs typeface="Arial MT"/>
              </a:rPr>
              <a:t>Conectando</a:t>
            </a:r>
            <a:r>
              <a:rPr b="0" spc="-6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o</a:t>
            </a:r>
            <a:r>
              <a:rPr b="0" spc="-4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5519115"/>
            <a:ext cx="75863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Force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módulo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baixo,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cuidadosamente.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Segure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 firmeza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dirty="0">
                <a:latin typeface="Verdana"/>
                <a:cs typeface="Verdana"/>
              </a:rPr>
              <a:t> o módulo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 </a:t>
            </a:r>
            <a:r>
              <a:rPr sz="1800" spc="-5" dirty="0">
                <a:latin typeface="Verdana"/>
                <a:cs typeface="Verdana"/>
              </a:rPr>
              <a:t>escorregue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para</a:t>
            </a:r>
            <a:r>
              <a:rPr sz="1800" dirty="0">
                <a:latin typeface="Verdana"/>
                <a:cs typeface="Verdana"/>
              </a:rPr>
              <a:t> os </a:t>
            </a:r>
            <a:r>
              <a:rPr sz="1800" spc="-5" dirty="0">
                <a:latin typeface="Verdana"/>
                <a:cs typeface="Verdana"/>
              </a:rPr>
              <a:t>lados,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poderia 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quebrar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soquete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914400"/>
            <a:ext cx="7310628" cy="44394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620268"/>
            <a:ext cx="1080770" cy="1440180"/>
          </a:xfrm>
          <a:custGeom>
            <a:avLst/>
            <a:gdLst/>
            <a:ahLst/>
            <a:cxnLst/>
            <a:rect l="l" t="t" r="r" b="b"/>
            <a:pathLst>
              <a:path w="1080770" h="1440180">
                <a:moveTo>
                  <a:pt x="1080516" y="1440180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567292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52360" y="781811"/>
              <a:ext cx="1480185" cy="1640205"/>
            </a:xfrm>
            <a:custGeom>
              <a:avLst/>
              <a:gdLst/>
              <a:ahLst/>
              <a:cxnLst/>
              <a:rect l="l" t="t" r="r" b="b"/>
              <a:pathLst>
                <a:path w="1480184" h="1640205">
                  <a:moveTo>
                    <a:pt x="0" y="1639824"/>
                  </a:moveTo>
                  <a:lnTo>
                    <a:pt x="1479804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250" y="662686"/>
            <a:ext cx="8126095" cy="6038850"/>
            <a:chOff x="222250" y="662686"/>
            <a:chExt cx="8126095" cy="6038850"/>
          </a:xfrm>
        </p:grpSpPr>
        <p:sp>
          <p:nvSpPr>
            <p:cNvPr id="8" name="object 8"/>
            <p:cNvSpPr/>
            <p:nvPr/>
          </p:nvSpPr>
          <p:spPr>
            <a:xfrm>
              <a:off x="251459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3554" y="6190678"/>
              <a:ext cx="7616825" cy="482600"/>
            </a:xfrm>
            <a:custGeom>
              <a:avLst/>
              <a:gdLst/>
              <a:ahLst/>
              <a:cxnLst/>
              <a:rect l="l" t="t" r="r" b="b"/>
              <a:pathLst>
                <a:path w="7616825" h="482600">
                  <a:moveTo>
                    <a:pt x="7616215" y="0"/>
                  </a:moveTo>
                  <a:lnTo>
                    <a:pt x="0" y="482155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6205" marR="5080" indent="-137350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Elementos Internos </a:t>
            </a:r>
            <a:r>
              <a:rPr dirty="0"/>
              <a:t>do </a:t>
            </a:r>
            <a:r>
              <a:rPr spc="-2150" dirty="0"/>
              <a:t> </a:t>
            </a:r>
            <a:r>
              <a:rPr spc="-5" dirty="0"/>
              <a:t>Processador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Memória Cache Interna (L1</a:t>
            </a:r>
            <a:r>
              <a:rPr spc="10" dirty="0"/>
              <a:t> </a:t>
            </a:r>
            <a:r>
              <a:rPr spc="-5" dirty="0"/>
              <a:t>– Level</a:t>
            </a:r>
            <a:r>
              <a:rPr spc="-10" dirty="0"/>
              <a:t> </a:t>
            </a:r>
            <a:r>
              <a:rPr spc="-5" dirty="0"/>
              <a:t>1)</a:t>
            </a:r>
          </a:p>
          <a:p>
            <a:pPr marL="224790" marR="5080" algn="ctr">
              <a:lnSpc>
                <a:spcPct val="100000"/>
              </a:lnSpc>
              <a:spcBef>
                <a:spcPts val="2160"/>
              </a:spcBef>
            </a:pPr>
            <a:r>
              <a:rPr u="none" spc="-5" dirty="0"/>
              <a:t>É</a:t>
            </a:r>
            <a:r>
              <a:rPr u="none" dirty="0"/>
              <a:t> </a:t>
            </a:r>
            <a:r>
              <a:rPr u="none" spc="-5" dirty="0"/>
              <a:t>uma</a:t>
            </a:r>
            <a:r>
              <a:rPr u="none" spc="5" dirty="0"/>
              <a:t> </a:t>
            </a:r>
            <a:r>
              <a:rPr u="none" spc="-5" dirty="0"/>
              <a:t>pequena</a:t>
            </a:r>
            <a:r>
              <a:rPr u="none" spc="5" dirty="0"/>
              <a:t> </a:t>
            </a:r>
            <a:r>
              <a:rPr u="none" spc="-5" dirty="0"/>
              <a:t>memória</a:t>
            </a:r>
            <a:r>
              <a:rPr u="none" spc="5" dirty="0"/>
              <a:t> </a:t>
            </a:r>
            <a:r>
              <a:rPr u="none" spc="-5" dirty="0"/>
              <a:t>que</a:t>
            </a:r>
            <a:r>
              <a:rPr u="none" spc="5" dirty="0"/>
              <a:t> </a:t>
            </a:r>
            <a:r>
              <a:rPr u="none" spc="-5" dirty="0"/>
              <a:t>opera</a:t>
            </a:r>
            <a:r>
              <a:rPr u="none" spc="5" dirty="0"/>
              <a:t> </a:t>
            </a:r>
            <a:r>
              <a:rPr u="none" spc="-5" dirty="0"/>
              <a:t>na</a:t>
            </a:r>
            <a:r>
              <a:rPr u="none" spc="5" dirty="0"/>
              <a:t> </a:t>
            </a:r>
            <a:r>
              <a:rPr u="none" spc="-5" dirty="0"/>
              <a:t>mesma </a:t>
            </a:r>
            <a:r>
              <a:rPr u="none" spc="-1485" dirty="0"/>
              <a:t> </a:t>
            </a:r>
            <a:r>
              <a:rPr u="none" spc="-5" dirty="0"/>
              <a:t>freqüência de</a:t>
            </a:r>
            <a:r>
              <a:rPr u="none" dirty="0"/>
              <a:t> </a:t>
            </a:r>
            <a:r>
              <a:rPr u="none" spc="-5" dirty="0"/>
              <a:t>operação do</a:t>
            </a:r>
            <a:r>
              <a:rPr u="none" dirty="0"/>
              <a:t> </a:t>
            </a:r>
            <a:r>
              <a:rPr u="none" spc="-5" dirty="0"/>
              <a:t>processador</a:t>
            </a:r>
            <a:r>
              <a:rPr u="none" dirty="0"/>
              <a:t> </a:t>
            </a:r>
            <a:r>
              <a:rPr u="none" spc="-5" dirty="0"/>
              <a:t>e </a:t>
            </a:r>
            <a:r>
              <a:rPr u="none" dirty="0"/>
              <a:t> </a:t>
            </a:r>
            <a:r>
              <a:rPr u="none" spc="-5" dirty="0"/>
              <a:t>com baixíssimo</a:t>
            </a:r>
            <a:r>
              <a:rPr u="none" dirty="0"/>
              <a:t> </a:t>
            </a:r>
            <a:r>
              <a:rPr u="none" spc="-5" dirty="0"/>
              <a:t>atraso de</a:t>
            </a:r>
            <a:r>
              <a:rPr u="none" dirty="0"/>
              <a:t> </a:t>
            </a:r>
            <a:r>
              <a:rPr u="none" spc="-5" dirty="0"/>
              <a:t>propagação, </a:t>
            </a:r>
            <a:r>
              <a:rPr u="none" dirty="0"/>
              <a:t> </a:t>
            </a:r>
            <a:r>
              <a:rPr u="none" spc="-5" dirty="0"/>
              <a:t>incrementando a</a:t>
            </a:r>
            <a:r>
              <a:rPr u="none" dirty="0"/>
              <a:t> </a:t>
            </a:r>
            <a:r>
              <a:rPr u="none" spc="-5" dirty="0"/>
              <a:t>performance do </a:t>
            </a:r>
            <a:r>
              <a:rPr u="none" dirty="0"/>
              <a:t> </a:t>
            </a:r>
            <a:r>
              <a:rPr u="none" spc="-5" dirty="0"/>
              <a:t>processador.</a:t>
            </a:r>
          </a:p>
        </p:txBody>
      </p:sp>
      <p:sp>
        <p:nvSpPr>
          <p:cNvPr id="12" name="object 12"/>
          <p:cNvSpPr/>
          <p:nvPr/>
        </p:nvSpPr>
        <p:spPr>
          <a:xfrm>
            <a:off x="3995928" y="5084064"/>
            <a:ext cx="864235" cy="993775"/>
          </a:xfrm>
          <a:custGeom>
            <a:avLst/>
            <a:gdLst/>
            <a:ahLst/>
            <a:cxnLst/>
            <a:rect l="l" t="t" r="r" b="b"/>
            <a:pathLst>
              <a:path w="864235" h="993775">
                <a:moveTo>
                  <a:pt x="0" y="993648"/>
                </a:moveTo>
                <a:lnTo>
                  <a:pt x="864108" y="0"/>
                </a:lnTo>
              </a:path>
            </a:pathLst>
          </a:custGeom>
          <a:ln w="57912">
            <a:solidFill>
              <a:srgbClr val="F12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5158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Arial MT"/>
                <a:cs typeface="Arial MT"/>
              </a:rPr>
              <a:t>As</a:t>
            </a:r>
            <a:r>
              <a:rPr b="0" spc="-2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alças</a:t>
            </a:r>
            <a:r>
              <a:rPr b="0" spc="-2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laterais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travarão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5595315"/>
            <a:ext cx="8178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As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alças </a:t>
            </a:r>
            <a:r>
              <a:rPr sz="1800" spc="-5" dirty="0">
                <a:latin typeface="Verdana"/>
                <a:cs typeface="Verdana"/>
              </a:rPr>
              <a:t>laterais existentes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 </a:t>
            </a:r>
            <a:r>
              <a:rPr sz="1800" spc="-5" dirty="0">
                <a:latin typeface="Verdana"/>
                <a:cs typeface="Verdana"/>
              </a:rPr>
              <a:t>soquete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spc="-15" dirty="0">
                <a:latin typeface="Verdana"/>
                <a:cs typeface="Verdana"/>
              </a:rPr>
              <a:t>travarão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módulo.</a:t>
            </a:r>
            <a:r>
              <a:rPr sz="1800" spc="-10" dirty="0">
                <a:latin typeface="Verdana"/>
                <a:cs typeface="Verdana"/>
              </a:rPr>
              <a:t> Verifique</a:t>
            </a:r>
            <a:r>
              <a:rPr sz="1800" dirty="0">
                <a:latin typeface="Verdana"/>
                <a:cs typeface="Verdana"/>
              </a:rPr>
              <a:t> se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ficaram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bem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firmes.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371600"/>
            <a:ext cx="8119872" cy="398526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97358"/>
            <a:ext cx="4498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Arial MT"/>
                <a:cs typeface="Arial MT"/>
              </a:rPr>
              <a:t>Removendo</a:t>
            </a:r>
            <a:r>
              <a:rPr b="0" spc="-6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o</a:t>
            </a:r>
            <a:r>
              <a:rPr b="0" spc="-4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módulo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5519115"/>
            <a:ext cx="8305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Verdana"/>
                <a:cs typeface="Verdana"/>
              </a:rPr>
              <a:t>Para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remover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 </a:t>
            </a:r>
            <a:r>
              <a:rPr sz="1800" spc="-5" dirty="0">
                <a:latin typeface="Verdana"/>
                <a:cs typeface="Verdana"/>
              </a:rPr>
              <a:t>módulo,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pressione</a:t>
            </a:r>
            <a:r>
              <a:rPr sz="1800" spc="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 </a:t>
            </a:r>
            <a:r>
              <a:rPr sz="1800" spc="-5" dirty="0">
                <a:latin typeface="Verdana"/>
                <a:cs typeface="Verdana"/>
              </a:rPr>
              <a:t>duas</a:t>
            </a:r>
            <a:r>
              <a:rPr sz="1800" dirty="0">
                <a:latin typeface="Verdana"/>
                <a:cs typeface="Verdana"/>
              </a:rPr>
              <a:t> alças</a:t>
            </a:r>
            <a:r>
              <a:rPr sz="1800" spc="-5" dirty="0">
                <a:latin typeface="Verdana"/>
                <a:cs typeface="Verdana"/>
              </a:rPr>
              <a:t> laterais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como </a:t>
            </a:r>
            <a:r>
              <a:rPr sz="1800" spc="-10" dirty="0">
                <a:latin typeface="Verdana"/>
                <a:cs typeface="Verdana"/>
              </a:rPr>
              <a:t>mostra </a:t>
            </a:r>
            <a:r>
              <a:rPr sz="1800" dirty="0">
                <a:latin typeface="Verdana"/>
                <a:cs typeface="Verdana"/>
              </a:rPr>
              <a:t>a </a:t>
            </a:r>
            <a:r>
              <a:rPr sz="1800" spc="-615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figura.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Isso</a:t>
            </a:r>
            <a:r>
              <a:rPr sz="1800" spc="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fará</a:t>
            </a:r>
            <a:r>
              <a:rPr sz="1800" spc="-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que</a:t>
            </a:r>
            <a:r>
              <a:rPr sz="1800" spc="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módulo</a:t>
            </a:r>
            <a:r>
              <a:rPr sz="1800" spc="-5" dirty="0">
                <a:latin typeface="Verdana"/>
                <a:cs typeface="Verdana"/>
              </a:rPr>
              <a:t> levante,</a:t>
            </a:r>
            <a:r>
              <a:rPr sz="180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então você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pode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5" dirty="0">
                <a:latin typeface="Verdana"/>
                <a:cs typeface="Verdana"/>
              </a:rPr>
              <a:t>retirá-lo.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524000"/>
            <a:ext cx="8505444" cy="3494531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680" y="193624"/>
            <a:ext cx="431609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spc="-5" dirty="0">
                <a:solidFill>
                  <a:srgbClr val="00498E"/>
                </a:solidFill>
                <a:latin typeface="Comic Sans MS"/>
                <a:cs typeface="Comic Sans MS"/>
              </a:rPr>
              <a:t>Perguntas?</a:t>
            </a:r>
            <a:endParaRPr sz="66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5667" y="1488947"/>
            <a:ext cx="5768339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620268"/>
            <a:ext cx="1080770" cy="1440180"/>
          </a:xfrm>
          <a:custGeom>
            <a:avLst/>
            <a:gdLst/>
            <a:ahLst/>
            <a:cxnLst/>
            <a:rect l="l" t="t" r="r" b="b"/>
            <a:pathLst>
              <a:path w="1080770" h="1440180">
                <a:moveTo>
                  <a:pt x="1080516" y="1440180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567292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52360" y="781811"/>
              <a:ext cx="1480185" cy="1640205"/>
            </a:xfrm>
            <a:custGeom>
              <a:avLst/>
              <a:gdLst/>
              <a:ahLst/>
              <a:cxnLst/>
              <a:rect l="l" t="t" r="r" b="b"/>
              <a:pathLst>
                <a:path w="1480184" h="1640205">
                  <a:moveTo>
                    <a:pt x="0" y="1639824"/>
                  </a:moveTo>
                  <a:lnTo>
                    <a:pt x="1479804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250" y="662686"/>
            <a:ext cx="8126095" cy="6038850"/>
            <a:chOff x="222250" y="662686"/>
            <a:chExt cx="8126095" cy="6038850"/>
          </a:xfrm>
        </p:grpSpPr>
        <p:sp>
          <p:nvSpPr>
            <p:cNvPr id="8" name="object 8"/>
            <p:cNvSpPr/>
            <p:nvPr/>
          </p:nvSpPr>
          <p:spPr>
            <a:xfrm>
              <a:off x="251459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3554" y="6190678"/>
              <a:ext cx="7616825" cy="482600"/>
            </a:xfrm>
            <a:custGeom>
              <a:avLst/>
              <a:gdLst/>
              <a:ahLst/>
              <a:cxnLst/>
              <a:rect l="l" t="t" r="r" b="b"/>
              <a:pathLst>
                <a:path w="7616825" h="482600">
                  <a:moveTo>
                    <a:pt x="7616215" y="0"/>
                  </a:moveTo>
                  <a:lnTo>
                    <a:pt x="0" y="482155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6205" marR="5080" indent="-137350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Elementos Internos </a:t>
            </a:r>
            <a:r>
              <a:rPr dirty="0"/>
              <a:t>do </a:t>
            </a:r>
            <a:r>
              <a:rPr spc="-2150" dirty="0"/>
              <a:t> </a:t>
            </a:r>
            <a:r>
              <a:rPr spc="-5" dirty="0"/>
              <a:t>Processador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0168" y="2459227"/>
            <a:ext cx="7907020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Memória Cache Interna (L2</a:t>
            </a:r>
            <a:r>
              <a:rPr sz="2500" b="1" u="heavy" spc="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– Level</a:t>
            </a:r>
            <a:r>
              <a:rPr sz="2500" b="1" u="heavy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2)</a:t>
            </a:r>
            <a:endParaRPr sz="2500">
              <a:latin typeface="Courier New"/>
              <a:cs typeface="Courier New"/>
            </a:endParaRPr>
          </a:p>
          <a:p>
            <a:pPr marL="83820" marR="5080" algn="ctr">
              <a:lnSpc>
                <a:spcPct val="100000"/>
              </a:lnSpc>
              <a:spcBef>
                <a:spcPts val="2160"/>
              </a:spcBef>
            </a:pPr>
            <a:r>
              <a:rPr sz="2500" b="1" spc="-5" dirty="0">
                <a:latin typeface="Courier New"/>
                <a:cs typeface="Courier New"/>
              </a:rPr>
              <a:t>É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uma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pequena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memória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porém,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maior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que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L1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operando também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na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mesma freqüência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processador. Ela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foi transferida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da</a:t>
            </a:r>
            <a:endParaRPr sz="2500">
              <a:latin typeface="Courier New"/>
              <a:cs typeface="Courier New"/>
            </a:endParaRPr>
          </a:p>
          <a:p>
            <a:pPr marL="83820" marR="5080" algn="ctr">
              <a:lnSpc>
                <a:spcPct val="100000"/>
              </a:lnSpc>
            </a:pPr>
            <a:r>
              <a:rPr sz="2500" b="1" spc="-5" dirty="0">
                <a:latin typeface="Courier New"/>
                <a:cs typeface="Courier New"/>
              </a:rPr>
              <a:t>placa-mãe para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interior do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processador,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 partir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Pentium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Pro.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95928" y="5084064"/>
            <a:ext cx="864235" cy="993775"/>
          </a:xfrm>
          <a:custGeom>
            <a:avLst/>
            <a:gdLst/>
            <a:ahLst/>
            <a:cxnLst/>
            <a:rect l="l" t="t" r="r" b="b"/>
            <a:pathLst>
              <a:path w="864235" h="993775">
                <a:moveTo>
                  <a:pt x="0" y="993648"/>
                </a:moveTo>
                <a:lnTo>
                  <a:pt x="864108" y="0"/>
                </a:lnTo>
              </a:path>
            </a:pathLst>
          </a:custGeom>
          <a:ln w="57912">
            <a:solidFill>
              <a:srgbClr val="F12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620268"/>
            <a:ext cx="1080770" cy="1440180"/>
          </a:xfrm>
          <a:custGeom>
            <a:avLst/>
            <a:gdLst/>
            <a:ahLst/>
            <a:cxnLst/>
            <a:rect l="l" t="t" r="r" b="b"/>
            <a:pathLst>
              <a:path w="1080770" h="1440180">
                <a:moveTo>
                  <a:pt x="1080516" y="1440180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567292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52360" y="781811"/>
              <a:ext cx="1480185" cy="1640205"/>
            </a:xfrm>
            <a:custGeom>
              <a:avLst/>
              <a:gdLst/>
              <a:ahLst/>
              <a:cxnLst/>
              <a:rect l="l" t="t" r="r" b="b"/>
              <a:pathLst>
                <a:path w="1480184" h="1640205">
                  <a:moveTo>
                    <a:pt x="0" y="1639824"/>
                  </a:moveTo>
                  <a:lnTo>
                    <a:pt x="1479804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250" y="662686"/>
            <a:ext cx="8126095" cy="6038850"/>
            <a:chOff x="222250" y="662686"/>
            <a:chExt cx="8126095" cy="6038850"/>
          </a:xfrm>
        </p:grpSpPr>
        <p:sp>
          <p:nvSpPr>
            <p:cNvPr id="8" name="object 8"/>
            <p:cNvSpPr/>
            <p:nvPr/>
          </p:nvSpPr>
          <p:spPr>
            <a:xfrm>
              <a:off x="251459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3554" y="6190678"/>
              <a:ext cx="7616825" cy="482600"/>
            </a:xfrm>
            <a:custGeom>
              <a:avLst/>
              <a:gdLst/>
              <a:ahLst/>
              <a:cxnLst/>
              <a:rect l="l" t="t" r="r" b="b"/>
              <a:pathLst>
                <a:path w="7616825" h="482600">
                  <a:moveTo>
                    <a:pt x="7616215" y="0"/>
                  </a:moveTo>
                  <a:lnTo>
                    <a:pt x="0" y="482155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6205" marR="5080" indent="-137350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Elementos Internos </a:t>
            </a:r>
            <a:r>
              <a:rPr dirty="0"/>
              <a:t>do </a:t>
            </a:r>
            <a:r>
              <a:rPr spc="-2150" dirty="0"/>
              <a:t> </a:t>
            </a:r>
            <a:r>
              <a:rPr spc="-5" dirty="0"/>
              <a:t>Processador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0168" y="2459227"/>
            <a:ext cx="7891780" cy="178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Memória Cache Interna </a:t>
            </a:r>
            <a:r>
              <a:rPr sz="2500" b="1" u="heavy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(L3</a:t>
            </a:r>
            <a:r>
              <a:rPr sz="25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– Level 3)</a:t>
            </a:r>
            <a:endParaRPr sz="2500">
              <a:latin typeface="Courier New"/>
              <a:cs typeface="Courier New"/>
            </a:endParaRPr>
          </a:p>
          <a:p>
            <a:pPr marL="97790" marR="5080" indent="2540" algn="ctr">
              <a:lnSpc>
                <a:spcPct val="98400"/>
              </a:lnSpc>
              <a:spcBef>
                <a:spcPts val="234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cache L3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 cache bem </a:t>
            </a:r>
            <a:r>
              <a:rPr sz="2400" dirty="0">
                <a:latin typeface="Calibri"/>
                <a:cs typeface="Calibri"/>
              </a:rPr>
              <a:t>mais </a:t>
            </a:r>
            <a:r>
              <a:rPr sz="2400" spc="-10" dirty="0">
                <a:latin typeface="Calibri"/>
                <a:cs typeface="Calibri"/>
              </a:rPr>
              <a:t>lento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35" dirty="0">
                <a:latin typeface="Calibri"/>
                <a:cs typeface="Calibri"/>
              </a:rPr>
              <a:t>maior, </a:t>
            </a:r>
            <a:r>
              <a:rPr sz="2400" dirty="0">
                <a:latin typeface="Calibri"/>
                <a:cs typeface="Calibri"/>
              </a:rPr>
              <a:t>ele </a:t>
            </a:r>
            <a:r>
              <a:rPr sz="2400" spc="-10" dirty="0">
                <a:latin typeface="Calibri"/>
                <a:cs typeface="Calibri"/>
              </a:rPr>
              <a:t>fica </a:t>
            </a:r>
            <a:r>
              <a:rPr sz="2400" spc="-15" dirty="0">
                <a:latin typeface="Calibri"/>
                <a:cs typeface="Calibri"/>
              </a:rPr>
              <a:t>entre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L2 </a:t>
            </a:r>
            <a:r>
              <a:rPr sz="2400" dirty="0">
                <a:latin typeface="Calibri"/>
                <a:cs typeface="Calibri"/>
              </a:rPr>
              <a:t>e a memória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RAM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15" dirty="0">
                <a:latin typeface="Calibri"/>
                <a:cs typeface="Calibri"/>
              </a:rPr>
              <a:t>Possui, </a:t>
            </a:r>
            <a:r>
              <a:rPr sz="2400" spc="-10" dirty="0">
                <a:latin typeface="Calibri"/>
                <a:cs typeface="Calibri"/>
              </a:rPr>
              <a:t>basicamente,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mesma </a:t>
            </a:r>
            <a:r>
              <a:rPr sz="2400" spc="-10" dirty="0">
                <a:latin typeface="Calibri"/>
                <a:cs typeface="Calibri"/>
              </a:rPr>
              <a:t>função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L2.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95928" y="5084064"/>
            <a:ext cx="864235" cy="993775"/>
          </a:xfrm>
          <a:custGeom>
            <a:avLst/>
            <a:gdLst/>
            <a:ahLst/>
            <a:cxnLst/>
            <a:rect l="l" t="t" r="r" b="b"/>
            <a:pathLst>
              <a:path w="864235" h="993775">
                <a:moveTo>
                  <a:pt x="0" y="993648"/>
                </a:moveTo>
                <a:lnTo>
                  <a:pt x="864108" y="0"/>
                </a:lnTo>
              </a:path>
            </a:pathLst>
          </a:custGeom>
          <a:ln w="57912">
            <a:solidFill>
              <a:srgbClr val="F12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477012"/>
            <a:ext cx="7417308" cy="51114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0284"/>
            <a:ext cx="5000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00498E"/>
                </a:solidFill>
                <a:latin typeface="Arial"/>
                <a:cs typeface="Arial"/>
              </a:rPr>
              <a:t>ENCAPSULAMENTO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889508"/>
            <a:ext cx="8314055" cy="2927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Possui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basicamente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três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funções: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498E"/>
              </a:buClr>
              <a:buFont typeface="Arial MT"/>
              <a:buChar char="•"/>
            </a:pPr>
            <a:endParaRPr sz="37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Proteger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pastilha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silício;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498E"/>
              </a:buClr>
              <a:buFont typeface="Arial MT"/>
              <a:buChar char="•"/>
            </a:pPr>
            <a:endParaRPr sz="285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Dissipar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calor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gerado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durante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operação;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00498E"/>
              </a:buClr>
              <a:buFont typeface="Arial MT"/>
              <a:buChar char="•"/>
            </a:pPr>
            <a:endParaRPr sz="285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Proporcionar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conexão</a:t>
            </a:r>
            <a:r>
              <a:rPr sz="24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física</a:t>
            </a:r>
            <a:r>
              <a:rPr sz="24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elétrica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placa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mãe.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2840" y="956894"/>
            <a:ext cx="7594600" cy="3447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2ª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AULA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2800" b="1" spc="-10" dirty="0">
                <a:latin typeface="Calibri"/>
                <a:cs typeface="Calibri"/>
              </a:rPr>
              <a:t>CRONOGRAMA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Calibri"/>
                <a:cs typeface="Calibri"/>
              </a:rPr>
              <a:t>Definição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Frequência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spc="-15" dirty="0">
                <a:latin typeface="Calibri"/>
                <a:cs typeface="Calibri"/>
              </a:rPr>
              <a:t>Processamento;</a:t>
            </a:r>
            <a:endParaRPr sz="2800">
              <a:latin typeface="Calibri"/>
              <a:cs typeface="Calibri"/>
            </a:endParaRPr>
          </a:p>
          <a:p>
            <a:pPr marL="469900" marR="508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20" dirty="0">
                <a:latin typeface="Calibri"/>
                <a:cs typeface="Calibri"/>
              </a:rPr>
              <a:t>Apresentação,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Funcionamento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Diferenças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entre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Placas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Mãe,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CPUs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Memórias;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Calibri"/>
                <a:cs typeface="Calibri"/>
              </a:rPr>
              <a:t>Sistemas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Refrigeração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importância.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Calibri"/>
                <a:cs typeface="Calibri"/>
              </a:rPr>
              <a:t>Montagem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Kit</a:t>
            </a:r>
            <a:r>
              <a:rPr sz="2800" spc="-10" dirty="0">
                <a:latin typeface="Calibri"/>
                <a:cs typeface="Calibri"/>
              </a:rPr>
              <a:t> Morto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1º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Contato.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0284"/>
            <a:ext cx="5000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00498E"/>
                </a:solidFill>
                <a:latin typeface="Arial"/>
                <a:cs typeface="Arial"/>
              </a:rPr>
              <a:t>ENCAPSULAMENTO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3088" y="1341119"/>
            <a:ext cx="8569960" cy="4914900"/>
            <a:chOff x="323088" y="1341119"/>
            <a:chExt cx="8569960" cy="4914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88" y="1341119"/>
              <a:ext cx="8569452" cy="35996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107" y="4632960"/>
              <a:ext cx="1682495" cy="16230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42543" y="6184493"/>
            <a:ext cx="957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Intel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4004</a:t>
            </a:r>
            <a:endParaRPr sz="1800">
              <a:latin typeface="Calibri"/>
              <a:cs typeface="Calibri"/>
            </a:endParaRPr>
          </a:p>
          <a:p>
            <a:pPr marR="8255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(1971)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60192" y="4750308"/>
            <a:ext cx="4893945" cy="1414780"/>
            <a:chOff x="3060192" y="4750308"/>
            <a:chExt cx="4893945" cy="14147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0192" y="4750308"/>
              <a:ext cx="2026920" cy="11993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4480" y="4820412"/>
              <a:ext cx="2589276" cy="134416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715258" y="6149136"/>
            <a:ext cx="957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Intel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8086</a:t>
            </a:r>
            <a:endParaRPr sz="1800">
              <a:latin typeface="Calibri"/>
              <a:cs typeface="Calibri"/>
            </a:endParaRPr>
          </a:p>
          <a:p>
            <a:pPr marR="8255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(1976)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75628" y="5977839"/>
            <a:ext cx="9575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Intel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8088</a:t>
            </a:r>
            <a:endParaRPr sz="1800">
              <a:latin typeface="Calibri"/>
              <a:cs typeface="Calibri"/>
            </a:endParaRPr>
          </a:p>
          <a:p>
            <a:pPr marR="889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(1979)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0284"/>
            <a:ext cx="5000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00498E"/>
                </a:solidFill>
                <a:latin typeface="Arial"/>
                <a:cs typeface="Arial"/>
              </a:rPr>
              <a:t>ENCAPSULAMENTO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511" y="1341119"/>
            <a:ext cx="8606028" cy="40751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0284"/>
            <a:ext cx="5000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00498E"/>
                </a:solidFill>
                <a:latin typeface="Arial"/>
                <a:cs typeface="Arial"/>
              </a:rPr>
              <a:t>ENCAPSULAMENTO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662683"/>
            <a:ext cx="8234172" cy="23423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7711" y="4448555"/>
            <a:ext cx="3552444" cy="19339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0284"/>
            <a:ext cx="5000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00498E"/>
                </a:solidFill>
                <a:latin typeface="Arial"/>
                <a:cs typeface="Arial"/>
              </a:rPr>
              <a:t>ENCAPSULAMENTO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908303"/>
            <a:ext cx="8497824" cy="37642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537" y="4797171"/>
            <a:ext cx="2016683" cy="19153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5771" y="4983479"/>
            <a:ext cx="1905000" cy="15422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00527" y="4797552"/>
            <a:ext cx="2761488" cy="16565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40284"/>
            <a:ext cx="5000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00498E"/>
                </a:solidFill>
                <a:latin typeface="Arial"/>
                <a:cs typeface="Arial"/>
              </a:rPr>
              <a:t>ENCAPSULAMENTO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" y="1196339"/>
            <a:ext cx="3528060" cy="38618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4300" y="2133600"/>
            <a:ext cx="47625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8189" y="194817"/>
            <a:ext cx="1962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0" dirty="0">
                <a:latin typeface="Calibri Light"/>
                <a:cs typeface="Calibri Light"/>
              </a:rPr>
              <a:t>S</a:t>
            </a:r>
            <a:r>
              <a:rPr sz="4000" b="0" spc="-40" dirty="0">
                <a:latin typeface="Calibri Light"/>
                <a:cs typeface="Calibri Light"/>
              </a:rPr>
              <a:t>O</a:t>
            </a:r>
            <a:r>
              <a:rPr sz="4000" b="0" spc="-50" dirty="0">
                <a:latin typeface="Calibri Light"/>
                <a:cs typeface="Calibri Light"/>
              </a:rPr>
              <a:t>QU</a:t>
            </a:r>
            <a:r>
              <a:rPr sz="4000" b="0" spc="-40" dirty="0">
                <a:latin typeface="Calibri Light"/>
                <a:cs typeface="Calibri Light"/>
              </a:rPr>
              <a:t>E</a:t>
            </a:r>
            <a:r>
              <a:rPr sz="4000" b="0" spc="-45" dirty="0">
                <a:latin typeface="Calibri Light"/>
                <a:cs typeface="Calibri Light"/>
              </a:rPr>
              <a:t>T</a:t>
            </a:r>
            <a:r>
              <a:rPr sz="4000" b="0" spc="-5" dirty="0">
                <a:latin typeface="Calibri Light"/>
                <a:cs typeface="Calibri Light"/>
              </a:rPr>
              <a:t>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284" y="877315"/>
            <a:ext cx="867537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Desde </a:t>
            </a:r>
            <a:r>
              <a:rPr sz="2400" dirty="0">
                <a:latin typeface="Calibri"/>
                <a:cs typeface="Calibri"/>
              </a:rPr>
              <a:t>o inicio a </a:t>
            </a:r>
            <a:r>
              <a:rPr sz="2400" spc="-5" dirty="0">
                <a:latin typeface="Calibri"/>
                <a:cs typeface="Calibri"/>
              </a:rPr>
              <a:t>INTEL </a:t>
            </a:r>
            <a:r>
              <a:rPr sz="2400" dirty="0">
                <a:latin typeface="Calibri"/>
                <a:cs typeface="Calibri"/>
              </a:rPr>
              <a:t>e AMD </a:t>
            </a:r>
            <a:r>
              <a:rPr sz="2400" spc="-10" dirty="0">
                <a:latin typeface="Calibri"/>
                <a:cs typeface="Calibri"/>
              </a:rPr>
              <a:t>tem </a:t>
            </a:r>
            <a:r>
              <a:rPr sz="2400" dirty="0">
                <a:latin typeface="Calibri"/>
                <a:cs typeface="Calibri"/>
              </a:rPr>
              <a:t>criado </a:t>
            </a:r>
            <a:r>
              <a:rPr sz="2400" spc="-5" dirty="0">
                <a:latin typeface="Calibri"/>
                <a:cs typeface="Calibri"/>
              </a:rPr>
              <a:t>uma série de </a:t>
            </a:r>
            <a:r>
              <a:rPr sz="2400" spc="-10" dirty="0">
                <a:latin typeface="Calibri"/>
                <a:cs typeface="Calibri"/>
              </a:rPr>
              <a:t>soquetes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slots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lembrar</a:t>
            </a:r>
            <a:r>
              <a:rPr sz="2400" spc="-5" dirty="0">
                <a:latin typeface="Calibri"/>
                <a:cs typeface="Calibri"/>
              </a:rPr>
              <a:t> 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soquete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era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compatível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somente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processador.</a:t>
            </a:r>
            <a:endParaRPr sz="24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primeiro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soquete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conhecido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ZIF(Zero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Insertion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Force)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cujo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nome pode ser LIF(Low Insertion </a:t>
            </a:r>
            <a:r>
              <a:rPr sz="2400" spc="-15" dirty="0">
                <a:latin typeface="Calibri"/>
                <a:cs typeface="Calibri"/>
              </a:rPr>
              <a:t>Force) </a:t>
            </a:r>
            <a:r>
              <a:rPr sz="2400" dirty="0">
                <a:latin typeface="Calibri"/>
                <a:cs typeface="Calibri"/>
              </a:rPr>
              <a:t>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 </a:t>
            </a:r>
            <a:r>
              <a:rPr sz="2400" spc="-5" dirty="0">
                <a:latin typeface="Calibri"/>
                <a:cs typeface="Calibri"/>
              </a:rPr>
              <a:t>possui uma </a:t>
            </a:r>
            <a:r>
              <a:rPr sz="2400" spc="-15" dirty="0">
                <a:latin typeface="Calibri"/>
                <a:cs typeface="Calibri"/>
              </a:rPr>
              <a:t>alavanca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instala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remove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impedindo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quebra</a:t>
            </a:r>
            <a:r>
              <a:rPr sz="2400" spc="-5" dirty="0">
                <a:latin typeface="Calibri"/>
                <a:cs typeface="Calibri"/>
              </a:rPr>
              <a:t> ou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entortamento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pinos.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32" y="3712464"/>
            <a:ext cx="2772156" cy="24292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6923" y="3854196"/>
            <a:ext cx="2717292" cy="21473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266" y="5430113"/>
            <a:ext cx="753490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4445" algn="ctr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latin typeface="Calibri"/>
                <a:cs typeface="Calibri"/>
              </a:rPr>
              <a:t>ATRAVÉS </a:t>
            </a:r>
            <a:r>
              <a:rPr sz="2400" b="1" spc="-5" dirty="0">
                <a:latin typeface="Calibri"/>
                <a:cs typeface="Calibri"/>
              </a:rPr>
              <a:t>DO NÚMERO EXISTENTE </a:t>
            </a:r>
            <a:r>
              <a:rPr sz="2400" b="1" dirty="0">
                <a:latin typeface="Calibri"/>
                <a:cs typeface="Calibri"/>
              </a:rPr>
              <a:t>NO SOQUETE </a:t>
            </a:r>
            <a:r>
              <a:rPr sz="2400" b="1" spc="-5" dirty="0">
                <a:latin typeface="Calibri"/>
                <a:cs typeface="Calibri"/>
              </a:rPr>
              <a:t>PODEMOS </a:t>
            </a:r>
            <a:r>
              <a:rPr sz="2400" b="1" dirty="0">
                <a:latin typeface="Calibri"/>
                <a:cs typeface="Calibri"/>
              </a:rPr>
              <a:t> IDENTIFICAR </a:t>
            </a:r>
            <a:r>
              <a:rPr sz="2400" b="1" spc="-20" dirty="0">
                <a:latin typeface="Calibri"/>
                <a:cs typeface="Calibri"/>
              </a:rPr>
              <a:t>QUAL </a:t>
            </a:r>
            <a:r>
              <a:rPr sz="2400" b="1" spc="-10" dirty="0">
                <a:latin typeface="Calibri"/>
                <a:cs typeface="Calibri"/>
              </a:rPr>
              <a:t>PROCESSADOR </a:t>
            </a:r>
            <a:r>
              <a:rPr sz="2400" b="1" spc="-5" dirty="0">
                <a:latin typeface="Calibri"/>
                <a:cs typeface="Calibri"/>
              </a:rPr>
              <a:t>PODERÁ </a:t>
            </a:r>
            <a:r>
              <a:rPr sz="2400" b="1" dirty="0">
                <a:latin typeface="Calibri"/>
                <a:cs typeface="Calibri"/>
              </a:rPr>
              <a:t>SER </a:t>
            </a:r>
            <a:r>
              <a:rPr sz="2400" b="1" spc="-25" dirty="0">
                <a:latin typeface="Calibri"/>
                <a:cs typeface="Calibri"/>
              </a:rPr>
              <a:t>INSTALADO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NA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PLACA-MÃE.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1304" y="765048"/>
            <a:ext cx="4798060" cy="4371340"/>
            <a:chOff x="2051304" y="765048"/>
            <a:chExt cx="4798060" cy="4371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304" y="765048"/>
              <a:ext cx="4797552" cy="43708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27376" y="3572255"/>
              <a:ext cx="3744595" cy="864235"/>
            </a:xfrm>
            <a:custGeom>
              <a:avLst/>
              <a:gdLst/>
              <a:ahLst/>
              <a:cxnLst/>
              <a:rect l="l" t="t" r="r" b="b"/>
              <a:pathLst>
                <a:path w="3744595" h="864235">
                  <a:moveTo>
                    <a:pt x="0" y="432054"/>
                  </a:moveTo>
                  <a:lnTo>
                    <a:pt x="12595" y="381664"/>
                  </a:lnTo>
                  <a:lnTo>
                    <a:pt x="34553" y="349000"/>
                  </a:lnTo>
                  <a:lnTo>
                    <a:pt x="66876" y="317191"/>
                  </a:lnTo>
                  <a:lnTo>
                    <a:pt x="109145" y="286333"/>
                  </a:lnTo>
                  <a:lnTo>
                    <a:pt x="160946" y="256523"/>
                  </a:lnTo>
                  <a:lnTo>
                    <a:pt x="221862" y="227855"/>
                  </a:lnTo>
                  <a:lnTo>
                    <a:pt x="291477" y="200427"/>
                  </a:lnTo>
                  <a:lnTo>
                    <a:pt x="329417" y="187208"/>
                  </a:lnTo>
                  <a:lnTo>
                    <a:pt x="369375" y="174335"/>
                  </a:lnTo>
                  <a:lnTo>
                    <a:pt x="411300" y="161819"/>
                  </a:lnTo>
                  <a:lnTo>
                    <a:pt x="455139" y="149673"/>
                  </a:lnTo>
                  <a:lnTo>
                    <a:pt x="500841" y="137909"/>
                  </a:lnTo>
                  <a:lnTo>
                    <a:pt x="548354" y="126539"/>
                  </a:lnTo>
                  <a:lnTo>
                    <a:pt x="597625" y="115575"/>
                  </a:lnTo>
                  <a:lnTo>
                    <a:pt x="648603" y="105028"/>
                  </a:lnTo>
                  <a:lnTo>
                    <a:pt x="701235" y="94912"/>
                  </a:lnTo>
                  <a:lnTo>
                    <a:pt x="755470" y="85237"/>
                  </a:lnTo>
                  <a:lnTo>
                    <a:pt x="811255" y="76016"/>
                  </a:lnTo>
                  <a:lnTo>
                    <a:pt x="868539" y="67261"/>
                  </a:lnTo>
                  <a:lnTo>
                    <a:pt x="927269" y="58984"/>
                  </a:lnTo>
                  <a:lnTo>
                    <a:pt x="987393" y="51197"/>
                  </a:lnTo>
                  <a:lnTo>
                    <a:pt x="1048860" y="43911"/>
                  </a:lnTo>
                  <a:lnTo>
                    <a:pt x="1111618" y="37140"/>
                  </a:lnTo>
                  <a:lnTo>
                    <a:pt x="1175613" y="30894"/>
                  </a:lnTo>
                  <a:lnTo>
                    <a:pt x="1240795" y="25186"/>
                  </a:lnTo>
                  <a:lnTo>
                    <a:pt x="1307111" y="20028"/>
                  </a:lnTo>
                  <a:lnTo>
                    <a:pt x="1374510" y="15432"/>
                  </a:lnTo>
                  <a:lnTo>
                    <a:pt x="1442939" y="11410"/>
                  </a:lnTo>
                  <a:lnTo>
                    <a:pt x="1512346" y="7973"/>
                  </a:lnTo>
                  <a:lnTo>
                    <a:pt x="1582679" y="5135"/>
                  </a:lnTo>
                  <a:lnTo>
                    <a:pt x="1653886" y="2906"/>
                  </a:lnTo>
                  <a:lnTo>
                    <a:pt x="1725916" y="1299"/>
                  </a:lnTo>
                  <a:lnTo>
                    <a:pt x="1798716" y="326"/>
                  </a:lnTo>
                  <a:lnTo>
                    <a:pt x="1872234" y="0"/>
                  </a:lnTo>
                  <a:lnTo>
                    <a:pt x="1945751" y="326"/>
                  </a:lnTo>
                  <a:lnTo>
                    <a:pt x="2018551" y="1299"/>
                  </a:lnTo>
                  <a:lnTo>
                    <a:pt x="2090581" y="2906"/>
                  </a:lnTo>
                  <a:lnTo>
                    <a:pt x="2161788" y="5135"/>
                  </a:lnTo>
                  <a:lnTo>
                    <a:pt x="2232121" y="7973"/>
                  </a:lnTo>
                  <a:lnTo>
                    <a:pt x="2301528" y="11410"/>
                  </a:lnTo>
                  <a:lnTo>
                    <a:pt x="2369957" y="15432"/>
                  </a:lnTo>
                  <a:lnTo>
                    <a:pt x="2437356" y="20028"/>
                  </a:lnTo>
                  <a:lnTo>
                    <a:pt x="2503672" y="25186"/>
                  </a:lnTo>
                  <a:lnTo>
                    <a:pt x="2568854" y="30894"/>
                  </a:lnTo>
                  <a:lnTo>
                    <a:pt x="2632849" y="37140"/>
                  </a:lnTo>
                  <a:lnTo>
                    <a:pt x="2695607" y="43911"/>
                  </a:lnTo>
                  <a:lnTo>
                    <a:pt x="2757074" y="51197"/>
                  </a:lnTo>
                  <a:lnTo>
                    <a:pt x="2817198" y="58984"/>
                  </a:lnTo>
                  <a:lnTo>
                    <a:pt x="2875928" y="67261"/>
                  </a:lnTo>
                  <a:lnTo>
                    <a:pt x="2933212" y="76016"/>
                  </a:lnTo>
                  <a:lnTo>
                    <a:pt x="2988997" y="85237"/>
                  </a:lnTo>
                  <a:lnTo>
                    <a:pt x="3043232" y="94912"/>
                  </a:lnTo>
                  <a:lnTo>
                    <a:pt x="3095864" y="105028"/>
                  </a:lnTo>
                  <a:lnTo>
                    <a:pt x="3146842" y="115575"/>
                  </a:lnTo>
                  <a:lnTo>
                    <a:pt x="3196113" y="126539"/>
                  </a:lnTo>
                  <a:lnTo>
                    <a:pt x="3243626" y="137909"/>
                  </a:lnTo>
                  <a:lnTo>
                    <a:pt x="3289328" y="149673"/>
                  </a:lnTo>
                  <a:lnTo>
                    <a:pt x="3333167" y="161819"/>
                  </a:lnTo>
                  <a:lnTo>
                    <a:pt x="3375092" y="174335"/>
                  </a:lnTo>
                  <a:lnTo>
                    <a:pt x="3415050" y="187208"/>
                  </a:lnTo>
                  <a:lnTo>
                    <a:pt x="3452990" y="200427"/>
                  </a:lnTo>
                  <a:lnTo>
                    <a:pt x="3488859" y="213980"/>
                  </a:lnTo>
                  <a:lnTo>
                    <a:pt x="3554176" y="242040"/>
                  </a:lnTo>
                  <a:lnTo>
                    <a:pt x="3610587" y="271291"/>
                  </a:lnTo>
                  <a:lnTo>
                    <a:pt x="3657674" y="301637"/>
                  </a:lnTo>
                  <a:lnTo>
                    <a:pt x="3695022" y="332982"/>
                  </a:lnTo>
                  <a:lnTo>
                    <a:pt x="3722214" y="365231"/>
                  </a:lnTo>
                  <a:lnTo>
                    <a:pt x="3743051" y="415087"/>
                  </a:lnTo>
                  <a:lnTo>
                    <a:pt x="3744468" y="432054"/>
                  </a:lnTo>
                  <a:lnTo>
                    <a:pt x="3743051" y="449020"/>
                  </a:lnTo>
                  <a:lnTo>
                    <a:pt x="3722214" y="498876"/>
                  </a:lnTo>
                  <a:lnTo>
                    <a:pt x="3695022" y="531125"/>
                  </a:lnTo>
                  <a:lnTo>
                    <a:pt x="3657674" y="562470"/>
                  </a:lnTo>
                  <a:lnTo>
                    <a:pt x="3610587" y="592816"/>
                  </a:lnTo>
                  <a:lnTo>
                    <a:pt x="3554176" y="622067"/>
                  </a:lnTo>
                  <a:lnTo>
                    <a:pt x="3488859" y="650127"/>
                  </a:lnTo>
                  <a:lnTo>
                    <a:pt x="3452990" y="663680"/>
                  </a:lnTo>
                  <a:lnTo>
                    <a:pt x="3415050" y="676899"/>
                  </a:lnTo>
                  <a:lnTo>
                    <a:pt x="3375092" y="689772"/>
                  </a:lnTo>
                  <a:lnTo>
                    <a:pt x="3333167" y="702288"/>
                  </a:lnTo>
                  <a:lnTo>
                    <a:pt x="3289328" y="714434"/>
                  </a:lnTo>
                  <a:lnTo>
                    <a:pt x="3243626" y="726198"/>
                  </a:lnTo>
                  <a:lnTo>
                    <a:pt x="3196113" y="737568"/>
                  </a:lnTo>
                  <a:lnTo>
                    <a:pt x="3146842" y="748532"/>
                  </a:lnTo>
                  <a:lnTo>
                    <a:pt x="3095864" y="759079"/>
                  </a:lnTo>
                  <a:lnTo>
                    <a:pt x="3043232" y="769195"/>
                  </a:lnTo>
                  <a:lnTo>
                    <a:pt x="2988997" y="778870"/>
                  </a:lnTo>
                  <a:lnTo>
                    <a:pt x="2933212" y="788091"/>
                  </a:lnTo>
                  <a:lnTo>
                    <a:pt x="2875928" y="796846"/>
                  </a:lnTo>
                  <a:lnTo>
                    <a:pt x="2817198" y="805123"/>
                  </a:lnTo>
                  <a:lnTo>
                    <a:pt x="2757074" y="812910"/>
                  </a:lnTo>
                  <a:lnTo>
                    <a:pt x="2695607" y="820196"/>
                  </a:lnTo>
                  <a:lnTo>
                    <a:pt x="2632849" y="826967"/>
                  </a:lnTo>
                  <a:lnTo>
                    <a:pt x="2568854" y="833213"/>
                  </a:lnTo>
                  <a:lnTo>
                    <a:pt x="2503672" y="838921"/>
                  </a:lnTo>
                  <a:lnTo>
                    <a:pt x="2437356" y="844079"/>
                  </a:lnTo>
                  <a:lnTo>
                    <a:pt x="2369957" y="848675"/>
                  </a:lnTo>
                  <a:lnTo>
                    <a:pt x="2301528" y="852697"/>
                  </a:lnTo>
                  <a:lnTo>
                    <a:pt x="2232121" y="856134"/>
                  </a:lnTo>
                  <a:lnTo>
                    <a:pt x="2161788" y="858972"/>
                  </a:lnTo>
                  <a:lnTo>
                    <a:pt x="2090581" y="861201"/>
                  </a:lnTo>
                  <a:lnTo>
                    <a:pt x="2018551" y="862808"/>
                  </a:lnTo>
                  <a:lnTo>
                    <a:pt x="1945751" y="863781"/>
                  </a:lnTo>
                  <a:lnTo>
                    <a:pt x="1872234" y="864108"/>
                  </a:lnTo>
                  <a:lnTo>
                    <a:pt x="1798716" y="863781"/>
                  </a:lnTo>
                  <a:lnTo>
                    <a:pt x="1725916" y="862808"/>
                  </a:lnTo>
                  <a:lnTo>
                    <a:pt x="1653886" y="861201"/>
                  </a:lnTo>
                  <a:lnTo>
                    <a:pt x="1582679" y="858972"/>
                  </a:lnTo>
                  <a:lnTo>
                    <a:pt x="1512346" y="856134"/>
                  </a:lnTo>
                  <a:lnTo>
                    <a:pt x="1442939" y="852697"/>
                  </a:lnTo>
                  <a:lnTo>
                    <a:pt x="1374510" y="848675"/>
                  </a:lnTo>
                  <a:lnTo>
                    <a:pt x="1307111" y="844079"/>
                  </a:lnTo>
                  <a:lnTo>
                    <a:pt x="1240795" y="838921"/>
                  </a:lnTo>
                  <a:lnTo>
                    <a:pt x="1175613" y="833213"/>
                  </a:lnTo>
                  <a:lnTo>
                    <a:pt x="1111618" y="826967"/>
                  </a:lnTo>
                  <a:lnTo>
                    <a:pt x="1048860" y="820196"/>
                  </a:lnTo>
                  <a:lnTo>
                    <a:pt x="987393" y="812910"/>
                  </a:lnTo>
                  <a:lnTo>
                    <a:pt x="927269" y="805123"/>
                  </a:lnTo>
                  <a:lnTo>
                    <a:pt x="868539" y="796846"/>
                  </a:lnTo>
                  <a:lnTo>
                    <a:pt x="811255" y="788091"/>
                  </a:lnTo>
                  <a:lnTo>
                    <a:pt x="755470" y="778870"/>
                  </a:lnTo>
                  <a:lnTo>
                    <a:pt x="701235" y="769195"/>
                  </a:lnTo>
                  <a:lnTo>
                    <a:pt x="648603" y="759079"/>
                  </a:lnTo>
                  <a:lnTo>
                    <a:pt x="597625" y="748532"/>
                  </a:lnTo>
                  <a:lnTo>
                    <a:pt x="548354" y="737568"/>
                  </a:lnTo>
                  <a:lnTo>
                    <a:pt x="500841" y="726198"/>
                  </a:lnTo>
                  <a:lnTo>
                    <a:pt x="455139" y="714434"/>
                  </a:lnTo>
                  <a:lnTo>
                    <a:pt x="411300" y="702288"/>
                  </a:lnTo>
                  <a:lnTo>
                    <a:pt x="369375" y="689772"/>
                  </a:lnTo>
                  <a:lnTo>
                    <a:pt x="329417" y="676899"/>
                  </a:lnTo>
                  <a:lnTo>
                    <a:pt x="291477" y="663680"/>
                  </a:lnTo>
                  <a:lnTo>
                    <a:pt x="255608" y="650127"/>
                  </a:lnTo>
                  <a:lnTo>
                    <a:pt x="190291" y="622067"/>
                  </a:lnTo>
                  <a:lnTo>
                    <a:pt x="133880" y="592816"/>
                  </a:lnTo>
                  <a:lnTo>
                    <a:pt x="86793" y="562470"/>
                  </a:lnTo>
                  <a:lnTo>
                    <a:pt x="49445" y="531125"/>
                  </a:lnTo>
                  <a:lnTo>
                    <a:pt x="22253" y="498876"/>
                  </a:lnTo>
                  <a:lnTo>
                    <a:pt x="1416" y="449020"/>
                  </a:lnTo>
                  <a:lnTo>
                    <a:pt x="0" y="432054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9525" y="128473"/>
            <a:ext cx="196151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40" dirty="0">
                <a:latin typeface="Calibri Light"/>
                <a:cs typeface="Calibri Light"/>
              </a:rPr>
              <a:t>SOQUETE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144" y="693419"/>
            <a:ext cx="2708148" cy="22753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0035" y="332231"/>
            <a:ext cx="2314956" cy="23530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61235" y="3159378"/>
            <a:ext cx="11626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PENTIU</a:t>
            </a:r>
            <a:r>
              <a:rPr sz="1800" b="1" dirty="0">
                <a:latin typeface="Calibri"/>
                <a:cs typeface="Calibri"/>
              </a:rPr>
              <a:t>M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4:</a:t>
            </a:r>
            <a:endParaRPr sz="18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SOCKET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478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44034" y="2987497"/>
            <a:ext cx="23488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Calibri"/>
                <a:cs typeface="Calibri"/>
              </a:rPr>
              <a:t>ATHLON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XP: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SOCKET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462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Calibri"/>
                <a:cs typeface="Calibri"/>
              </a:rPr>
              <a:t>(SOCKET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" y="3776471"/>
            <a:ext cx="2459736" cy="21762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2192" y="6022644"/>
            <a:ext cx="1158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marR="5080" indent="-30035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SOCKET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775 </a:t>
            </a:r>
            <a:r>
              <a:rPr sz="1800" b="1" spc="-3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INTEL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40708" y="3800855"/>
            <a:ext cx="2049780" cy="22357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452108" y="4236846"/>
            <a:ext cx="1264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SOCKET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AM2 </a:t>
            </a:r>
            <a:r>
              <a:rPr sz="1800" b="1" spc="-39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AMD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752" y="5024373"/>
            <a:ext cx="8294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Calibri"/>
                <a:cs typeface="Calibri"/>
              </a:rPr>
              <a:t>https:</a:t>
            </a:r>
            <a:r>
              <a:rPr sz="3200" spc="-25" dirty="0">
                <a:latin typeface="Calibri"/>
                <a:cs typeface="Calibri"/>
                <a:hlinkClick r:id="rId2"/>
              </a:rPr>
              <a:t>//w</a:t>
            </a:r>
            <a:r>
              <a:rPr sz="3200" spc="-25" dirty="0">
                <a:latin typeface="Calibri"/>
                <a:cs typeface="Calibri"/>
              </a:rPr>
              <a:t>ww</a:t>
            </a:r>
            <a:r>
              <a:rPr sz="3200" spc="-25" dirty="0">
                <a:latin typeface="Calibri"/>
                <a:cs typeface="Calibri"/>
                <a:hlinkClick r:id="rId2"/>
              </a:rPr>
              <a:t>.youtube.com/watch?v=GP-JfBw0BTo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4939" y="332231"/>
            <a:ext cx="6594348" cy="443026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" y="226517"/>
            <a:ext cx="64649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Calibri"/>
                <a:cs typeface="Calibri"/>
              </a:rPr>
              <a:t>Frequência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Interna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de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Processador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7484" y="1072134"/>
            <a:ext cx="4426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8955" algn="l"/>
                <a:tab pos="2240915" algn="l"/>
                <a:tab pos="2900680" algn="l"/>
              </a:tabLst>
            </a:pP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Frequência	do	</a:t>
            </a:r>
            <a:r>
              <a:rPr sz="2400" spc="-10" dirty="0">
                <a:latin typeface="Calibri"/>
                <a:cs typeface="Calibri"/>
              </a:rPr>
              <a:t>processador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7484" y="1437894"/>
            <a:ext cx="2921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1755" algn="l"/>
                <a:tab pos="1777364" algn="l"/>
              </a:tabLst>
            </a:pP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mb</a:t>
            </a:r>
            <a:r>
              <a:rPr sz="2400" spc="5" dirty="0">
                <a:latin typeface="Calibri"/>
                <a:cs typeface="Calibri"/>
              </a:rPr>
              <a:t>é</a:t>
            </a:r>
            <a:r>
              <a:rPr sz="2400" dirty="0">
                <a:latin typeface="Calibri"/>
                <a:cs typeface="Calibri"/>
              </a:rPr>
              <a:t>m	é	chamada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7182" y="1437894"/>
            <a:ext cx="1249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</a:tabLst>
            </a:pP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lock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7484" y="1803653"/>
            <a:ext cx="4070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90625" algn="l"/>
                <a:tab pos="2021205" algn="l"/>
                <a:tab pos="2543810" algn="l"/>
              </a:tabLst>
            </a:pPr>
            <a:r>
              <a:rPr sz="2400" spc="-15" dirty="0">
                <a:latin typeface="Calibri"/>
                <a:cs typeface="Calibri"/>
              </a:rPr>
              <a:t>interno,	</a:t>
            </a:r>
            <a:r>
              <a:rPr sz="2400" dirty="0">
                <a:latin typeface="Calibri"/>
                <a:cs typeface="Calibri"/>
              </a:rPr>
              <a:t>clock	</a:t>
            </a:r>
            <a:r>
              <a:rPr sz="2400" spc="-5" dirty="0">
                <a:latin typeface="Calibri"/>
                <a:cs typeface="Calibri"/>
              </a:rPr>
              <a:t>do	</a:t>
            </a:r>
            <a:r>
              <a:rPr sz="2400" spc="-10" dirty="0">
                <a:latin typeface="Calibri"/>
                <a:cs typeface="Calibri"/>
              </a:rPr>
              <a:t>processador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07484" y="1803653"/>
            <a:ext cx="4427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47515">
              <a:lnSpc>
                <a:spcPct val="100000"/>
              </a:lnSpc>
              <a:spcBef>
                <a:spcPts val="100"/>
              </a:spcBef>
              <a:tabLst>
                <a:tab pos="1684655" algn="l"/>
                <a:tab pos="2341245" algn="l"/>
                <a:tab pos="4237355" algn="l"/>
              </a:tabLst>
            </a:pPr>
            <a:r>
              <a:rPr sz="2400" dirty="0">
                <a:latin typeface="Calibri"/>
                <a:cs typeface="Calibri"/>
              </a:rPr>
              <a:t>e  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elocidade	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o	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essad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24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.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055" y="2535428"/>
            <a:ext cx="8468995" cy="336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2570" marR="5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frequência de um </a:t>
            </a:r>
            <a:r>
              <a:rPr sz="2400" spc="-10" dirty="0">
                <a:latin typeface="Calibri"/>
                <a:cs typeface="Calibri"/>
              </a:rPr>
              <a:t>processador </a:t>
            </a:r>
            <a:r>
              <a:rPr sz="2400" dirty="0">
                <a:latin typeface="Calibri"/>
                <a:cs typeface="Calibri"/>
              </a:rPr>
              <a:t>é 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quantidade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ciclos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processados </a:t>
            </a:r>
            <a:r>
              <a:rPr sz="2400" spc="-5" dirty="0">
                <a:latin typeface="Calibri"/>
                <a:cs typeface="Calibri"/>
              </a:rPr>
              <a:t> por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segundo.</a:t>
            </a:r>
            <a:endParaRPr sz="2400">
              <a:latin typeface="Calibri"/>
              <a:cs typeface="Calibri"/>
            </a:endParaRPr>
          </a:p>
          <a:p>
            <a:pPr marL="4052570" marR="508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Assim,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Intel</a:t>
            </a:r>
            <a:r>
              <a:rPr sz="2400" spc="5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i7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</a:t>
            </a:r>
            <a:r>
              <a:rPr sz="2400" spc="-5" dirty="0">
                <a:latin typeface="Calibri"/>
                <a:cs typeface="Calibri"/>
              </a:rPr>
              <a:t> 3.46</a:t>
            </a:r>
            <a:r>
              <a:rPr sz="2400" dirty="0">
                <a:latin typeface="Calibri"/>
                <a:cs typeface="Calibri"/>
              </a:rPr>
              <a:t> GHz,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indica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mesmo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realizar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bilhões</a:t>
            </a:r>
            <a:r>
              <a:rPr sz="2400" dirty="0">
                <a:latin typeface="Calibri"/>
                <a:cs typeface="Calibri"/>
              </a:rPr>
              <a:t> 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460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milhões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ciclos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segundo.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Unidade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 Medida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Usual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Gigahertz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8620" y="1196340"/>
            <a:ext cx="3971925" cy="3935095"/>
            <a:chOff x="388620" y="1196340"/>
            <a:chExt cx="3971925" cy="393509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20" y="1196340"/>
              <a:ext cx="3971544" cy="39349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85671" y="2493263"/>
              <a:ext cx="2810510" cy="1376680"/>
            </a:xfrm>
            <a:custGeom>
              <a:avLst/>
              <a:gdLst/>
              <a:ahLst/>
              <a:cxnLst/>
              <a:rect l="l" t="t" r="r" b="b"/>
              <a:pathLst>
                <a:path w="2810510" h="1376679">
                  <a:moveTo>
                    <a:pt x="1621536" y="359663"/>
                  </a:moveTo>
                  <a:lnTo>
                    <a:pt x="2810255" y="359663"/>
                  </a:lnTo>
                  <a:lnTo>
                    <a:pt x="2810255" y="0"/>
                  </a:lnTo>
                  <a:lnTo>
                    <a:pt x="1621536" y="0"/>
                  </a:lnTo>
                  <a:lnTo>
                    <a:pt x="1621536" y="359663"/>
                  </a:lnTo>
                  <a:close/>
                </a:path>
                <a:path w="2810510" h="1376679">
                  <a:moveTo>
                    <a:pt x="0" y="1376172"/>
                  </a:moveTo>
                  <a:lnTo>
                    <a:pt x="1188719" y="1376172"/>
                  </a:lnTo>
                  <a:lnTo>
                    <a:pt x="1188719" y="1014984"/>
                  </a:lnTo>
                  <a:lnTo>
                    <a:pt x="0" y="1014984"/>
                  </a:lnTo>
                  <a:lnTo>
                    <a:pt x="0" y="1376172"/>
                  </a:lnTo>
                  <a:close/>
                </a:path>
              </a:pathLst>
            </a:custGeom>
            <a:ln w="12192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303" y="226517"/>
            <a:ext cx="6465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Calibri"/>
                <a:cs typeface="Calibri"/>
              </a:rPr>
              <a:t>Frequência</a:t>
            </a:r>
            <a:r>
              <a:rPr b="0" spc="-65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Interna</a:t>
            </a:r>
            <a:r>
              <a:rPr b="0" spc="-5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de</a:t>
            </a:r>
            <a:r>
              <a:rPr b="0" spc="-6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Processador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55819" y="1430782"/>
            <a:ext cx="3472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Para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testar,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baixe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-10" dirty="0">
                <a:latin typeface="Calibri"/>
                <a:cs typeface="Calibri"/>
              </a:rPr>
              <a:t> programa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CPU-Z</a:t>
            </a:r>
            <a:r>
              <a:rPr sz="1800" b="1" spc="-5" dirty="0"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instale-o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verifique.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099" y="5963513"/>
            <a:ext cx="421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http://www.cpuid.com/softwares/cpu-z.html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7868" y="1124711"/>
            <a:ext cx="4433315" cy="43921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437" y="226517"/>
            <a:ext cx="66046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D75B6"/>
                </a:solidFill>
                <a:latin typeface="Calibri"/>
                <a:cs typeface="Calibri"/>
              </a:rPr>
              <a:t>Frequência</a:t>
            </a:r>
            <a:r>
              <a:rPr spc="-3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2D75B6"/>
                </a:solidFill>
                <a:latin typeface="Calibri"/>
                <a:cs typeface="Calibri"/>
              </a:rPr>
              <a:t>Interna</a:t>
            </a:r>
            <a:r>
              <a:rPr spc="-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D75B6"/>
                </a:solidFill>
                <a:latin typeface="Calibri"/>
                <a:cs typeface="Calibri"/>
              </a:rPr>
              <a:t>de</a:t>
            </a:r>
            <a:r>
              <a:rPr spc="3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D75B6"/>
                </a:solidFill>
                <a:latin typeface="Calibri"/>
                <a:cs typeface="Calibri"/>
              </a:rPr>
              <a:t>Processador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839" y="960501"/>
            <a:ext cx="818832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Solução</a:t>
            </a:r>
            <a:r>
              <a:rPr sz="2400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Para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resolver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</a:t>
            </a:r>
            <a:r>
              <a:rPr sz="2400" spc="-10" dirty="0">
                <a:latin typeface="Calibri"/>
                <a:cs typeface="Calibri"/>
              </a:rPr>
              <a:t> problema,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iniciar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5" dirty="0">
                <a:latin typeface="Calibri"/>
                <a:cs typeface="Calibri"/>
              </a:rPr>
              <a:t>barra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buscas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digite: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latin typeface="Calibri"/>
                <a:cs typeface="Calibri"/>
              </a:rPr>
              <a:t>Opções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Energia</a:t>
            </a:r>
            <a:r>
              <a:rPr sz="2400" spc="-5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dê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enter.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Ative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opção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b="1" spc="-10" dirty="0">
                <a:latin typeface="Calibri"/>
                <a:cs typeface="Calibri"/>
              </a:rPr>
              <a:t>Alto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Desempenho</a:t>
            </a:r>
            <a:r>
              <a:rPr sz="2400" spc="-20" dirty="0">
                <a:latin typeface="Calibri"/>
                <a:cs typeface="Calibri"/>
              </a:rPr>
              <a:t>“. </a:t>
            </a:r>
            <a:r>
              <a:rPr sz="2400" spc="-5" dirty="0">
                <a:latin typeface="Calibri"/>
                <a:cs typeface="Calibri"/>
              </a:rPr>
              <a:t>Se </a:t>
            </a:r>
            <a:r>
              <a:rPr sz="2400" spc="-10" dirty="0">
                <a:latin typeface="Calibri"/>
                <a:cs typeface="Calibri"/>
              </a:rPr>
              <a:t>você </a:t>
            </a:r>
            <a:r>
              <a:rPr sz="2400" spc="-5" dirty="0">
                <a:latin typeface="Calibri"/>
                <a:cs typeface="Calibri"/>
              </a:rPr>
              <a:t>não </a:t>
            </a:r>
            <a:r>
              <a:rPr sz="2400" spc="-10" dirty="0">
                <a:latin typeface="Calibri"/>
                <a:cs typeface="Calibri"/>
              </a:rPr>
              <a:t>estiver </a:t>
            </a:r>
            <a:r>
              <a:rPr sz="2400" spc="-5" dirty="0">
                <a:latin typeface="Calibri"/>
                <a:cs typeface="Calibri"/>
              </a:rPr>
              <a:t>vendo </a:t>
            </a:r>
            <a:r>
              <a:rPr sz="2400" spc="-15" dirty="0">
                <a:latin typeface="Calibri"/>
                <a:cs typeface="Calibri"/>
              </a:rPr>
              <a:t>esta opção, </a:t>
            </a:r>
            <a:r>
              <a:rPr sz="2400" dirty="0">
                <a:latin typeface="Calibri"/>
                <a:cs typeface="Calibri"/>
              </a:rPr>
              <a:t>clique em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“Mostrar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adicionais”.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963" y="2516122"/>
            <a:ext cx="7461504" cy="422757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437" y="226517"/>
            <a:ext cx="66046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D75B6"/>
                </a:solidFill>
                <a:latin typeface="Calibri"/>
                <a:cs typeface="Calibri"/>
              </a:rPr>
              <a:t>Frequência</a:t>
            </a:r>
            <a:r>
              <a:rPr spc="-3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2D75B6"/>
                </a:solidFill>
                <a:latin typeface="Calibri"/>
                <a:cs typeface="Calibri"/>
              </a:rPr>
              <a:t>Interna</a:t>
            </a:r>
            <a:r>
              <a:rPr spc="-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D75B6"/>
                </a:solidFill>
                <a:latin typeface="Calibri"/>
                <a:cs typeface="Calibri"/>
              </a:rPr>
              <a:t>de</a:t>
            </a:r>
            <a:r>
              <a:rPr spc="3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D75B6"/>
                </a:solidFill>
                <a:latin typeface="Calibri"/>
                <a:cs typeface="Calibri"/>
              </a:rPr>
              <a:t>Processador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839" y="1215974"/>
            <a:ext cx="394589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Solução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 </a:t>
            </a:r>
            <a:r>
              <a:rPr sz="2400" spc="-5" dirty="0">
                <a:latin typeface="Calibri"/>
                <a:cs typeface="Calibri"/>
              </a:rPr>
              <a:t>isso não </a:t>
            </a:r>
            <a:r>
              <a:rPr sz="2400" spc="-10" dirty="0">
                <a:latin typeface="Calibri"/>
                <a:cs typeface="Calibri"/>
              </a:rPr>
              <a:t>resolveu,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vá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menu iniciar e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5" dirty="0">
                <a:latin typeface="Calibri"/>
                <a:cs typeface="Calibri"/>
              </a:rPr>
              <a:t>barra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buscas digite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latin typeface="Calibri"/>
                <a:cs typeface="Calibri"/>
              </a:rPr>
              <a:t>Msconfig</a:t>
            </a:r>
            <a:r>
              <a:rPr sz="2400" spc="-5" dirty="0">
                <a:latin typeface="Calibri"/>
                <a:cs typeface="Calibri"/>
              </a:rPr>
              <a:t>”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dê </a:t>
            </a:r>
            <a:r>
              <a:rPr sz="2400" spc="-50" dirty="0">
                <a:latin typeface="Calibri"/>
                <a:cs typeface="Calibri"/>
              </a:rPr>
              <a:t>enter.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aba </a:t>
            </a:r>
            <a:r>
              <a:rPr sz="2400" spc="-10" dirty="0">
                <a:latin typeface="Calibri"/>
                <a:cs typeface="Calibri"/>
              </a:rPr>
              <a:t>“</a:t>
            </a:r>
            <a:r>
              <a:rPr sz="2400" b="1" spc="-10" dirty="0">
                <a:latin typeface="Calibri"/>
                <a:cs typeface="Calibri"/>
              </a:rPr>
              <a:t>Inicialização </a:t>
            </a:r>
            <a:r>
              <a:rPr sz="2400" b="1" spc="-5" dirty="0">
                <a:latin typeface="Calibri"/>
                <a:cs typeface="Calibri"/>
              </a:rPr>
              <a:t> do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Sistema</a:t>
            </a:r>
            <a:r>
              <a:rPr sz="2400" spc="-35" dirty="0">
                <a:latin typeface="Calibri"/>
                <a:cs typeface="Calibri"/>
              </a:rPr>
              <a:t>“,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clique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latin typeface="Calibri"/>
                <a:cs typeface="Calibri"/>
              </a:rPr>
              <a:t>Opções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35" dirty="0">
                <a:latin typeface="Calibri"/>
                <a:cs typeface="Calibri"/>
              </a:rPr>
              <a:t>Avançadas</a:t>
            </a:r>
            <a:r>
              <a:rPr sz="2400" spc="-35" dirty="0">
                <a:latin typeface="Calibri"/>
                <a:cs typeface="Calibri"/>
              </a:rPr>
              <a:t>“.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Marque</a:t>
            </a:r>
            <a:r>
              <a:rPr sz="2400" dirty="0">
                <a:latin typeface="Calibri"/>
                <a:cs typeface="Calibri"/>
              </a:rPr>
              <a:t> 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839" y="3411473"/>
            <a:ext cx="2713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9875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ai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	“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-15" dirty="0">
                <a:latin typeface="Calibri"/>
                <a:cs typeface="Calibri"/>
              </a:rPr>
              <a:t>ú</a:t>
            </a:r>
            <a:r>
              <a:rPr sz="2400" b="1" spc="-5" dirty="0">
                <a:latin typeface="Calibri"/>
                <a:cs typeface="Calibri"/>
              </a:rPr>
              <a:t>m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spc="-4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839" y="3411473"/>
            <a:ext cx="39439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99815">
              <a:lnSpc>
                <a:spcPct val="100000"/>
              </a:lnSpc>
              <a:spcBef>
                <a:spcPts val="100"/>
              </a:spcBef>
              <a:tabLst>
                <a:tab pos="2399030" algn="l"/>
                <a:tab pos="3784600" algn="l"/>
              </a:tabLst>
            </a:pPr>
            <a:r>
              <a:rPr sz="2400" b="1" spc="-5" dirty="0">
                <a:latin typeface="Calibri"/>
                <a:cs typeface="Calibri"/>
              </a:rPr>
              <a:t>de  </a:t>
            </a:r>
            <a:r>
              <a:rPr sz="2400" b="1" dirty="0">
                <a:latin typeface="Calibri"/>
                <a:cs typeface="Calibri"/>
              </a:rPr>
              <a:t>p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o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5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ss</a:t>
            </a:r>
            <a:r>
              <a:rPr sz="2400" b="1" spc="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do</a:t>
            </a:r>
            <a:r>
              <a:rPr sz="2400" b="1" spc="-40" dirty="0">
                <a:latin typeface="Calibri"/>
                <a:cs typeface="Calibri"/>
              </a:rPr>
              <a:t>r</a:t>
            </a:r>
            <a:r>
              <a:rPr sz="2400" b="1" spc="-5" dirty="0">
                <a:latin typeface="Calibri"/>
                <a:cs typeface="Calibri"/>
              </a:rPr>
              <a:t>e</a:t>
            </a:r>
            <a:r>
              <a:rPr sz="2400" b="1" spc="10" dirty="0">
                <a:latin typeface="Calibri"/>
                <a:cs typeface="Calibri"/>
              </a:rPr>
              <a:t>s</a:t>
            </a:r>
            <a:r>
              <a:rPr sz="2400" spc="-225" dirty="0">
                <a:latin typeface="Calibri"/>
                <a:cs typeface="Calibri"/>
              </a:rPr>
              <a:t>“</a:t>
            </a:r>
            <a:r>
              <a:rPr sz="2400" dirty="0">
                <a:latin typeface="Calibri"/>
                <a:cs typeface="Calibri"/>
              </a:rPr>
              <a:t>,	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oloqu</a:t>
            </a:r>
            <a:r>
              <a:rPr sz="2400" dirty="0">
                <a:latin typeface="Calibri"/>
                <a:cs typeface="Calibri"/>
              </a:rPr>
              <a:t>e	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2839" y="4142689"/>
            <a:ext cx="394207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quantidade </a:t>
            </a:r>
            <a:r>
              <a:rPr sz="2400" spc="-10" dirty="0">
                <a:latin typeface="Calibri"/>
                <a:cs typeface="Calibri"/>
              </a:rPr>
              <a:t>máxima </a:t>
            </a:r>
            <a:r>
              <a:rPr sz="2400" spc="-5" dirty="0">
                <a:latin typeface="Calibri"/>
                <a:cs typeface="Calibri"/>
              </a:rPr>
              <a:t>de núcleos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seu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</a:t>
            </a:r>
            <a:r>
              <a:rPr sz="2400" spc="-5" dirty="0">
                <a:latin typeface="Calibri"/>
                <a:cs typeface="Calibri"/>
              </a:rPr>
              <a:t> (incluíndo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os núcleos Hyper Threading, se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houver):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0371" y="1341119"/>
            <a:ext cx="4312920" cy="42473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226517"/>
            <a:ext cx="6604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2D75B6"/>
                </a:solidFill>
                <a:latin typeface="Calibri"/>
                <a:cs typeface="Calibri"/>
              </a:rPr>
              <a:t>Frequência</a:t>
            </a:r>
            <a:r>
              <a:rPr spc="-3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2D75B6"/>
                </a:solidFill>
                <a:latin typeface="Calibri"/>
                <a:cs typeface="Calibri"/>
              </a:rPr>
              <a:t>Interna</a:t>
            </a:r>
            <a:r>
              <a:rPr spc="-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D75B6"/>
                </a:solidFill>
                <a:latin typeface="Calibri"/>
                <a:cs typeface="Calibri"/>
              </a:rPr>
              <a:t>de</a:t>
            </a:r>
            <a:r>
              <a:rPr spc="3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D75B6"/>
                </a:solidFill>
                <a:latin typeface="Calibri"/>
                <a:cs typeface="Calibri"/>
              </a:rPr>
              <a:t>Processador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876" y="1138173"/>
            <a:ext cx="31515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Solução 3: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Abra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iniciar 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barra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buscas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digite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latin typeface="Calibri"/>
                <a:cs typeface="Calibri"/>
              </a:rPr>
              <a:t>DEVMGMT.MSC</a:t>
            </a:r>
            <a:r>
              <a:rPr sz="2400" spc="-35" dirty="0">
                <a:latin typeface="Calibri"/>
                <a:cs typeface="Calibri"/>
              </a:rPr>
              <a:t>“.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876" y="2235834"/>
            <a:ext cx="3150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27685" algn="l"/>
                <a:tab pos="1308100" algn="l"/>
                <a:tab pos="1658620" algn="l"/>
              </a:tabLst>
            </a:pPr>
            <a:r>
              <a:rPr sz="2400" dirty="0">
                <a:latin typeface="Calibri"/>
                <a:cs typeface="Calibri"/>
              </a:rPr>
              <a:t>I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á	abrir	o	</a:t>
            </a:r>
            <a:r>
              <a:rPr sz="2400" spc="-3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ia</a:t>
            </a:r>
            <a:r>
              <a:rPr sz="2400" spc="-1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or  </a:t>
            </a:r>
            <a:r>
              <a:rPr sz="2400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876" y="2967050"/>
            <a:ext cx="2817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1675" algn="l"/>
              </a:tabLst>
            </a:pPr>
            <a:r>
              <a:rPr sz="2400" dirty="0">
                <a:latin typeface="Calibri"/>
                <a:cs typeface="Calibri"/>
              </a:rPr>
              <a:t>guia	</a:t>
            </a:r>
            <a:r>
              <a:rPr sz="2400" spc="-35" dirty="0">
                <a:latin typeface="Calibri"/>
                <a:cs typeface="Calibri"/>
              </a:rPr>
              <a:t>“</a:t>
            </a:r>
            <a:r>
              <a:rPr sz="2400" b="1" spc="-35" dirty="0">
                <a:latin typeface="Calibri"/>
                <a:cs typeface="Calibri"/>
              </a:rPr>
              <a:t>Processadores</a:t>
            </a:r>
            <a:r>
              <a:rPr sz="2400" spc="-35" dirty="0">
                <a:latin typeface="Calibri"/>
                <a:cs typeface="Calibri"/>
              </a:rPr>
              <a:t>“,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053" y="2601595"/>
            <a:ext cx="2649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706880" algn="l"/>
                <a:tab pos="2477770" algn="l"/>
              </a:tabLst>
            </a:pPr>
            <a:r>
              <a:rPr sz="2400" spc="-5" dirty="0">
                <a:latin typeface="Calibri"/>
                <a:cs typeface="Calibri"/>
              </a:rPr>
              <a:t>disp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spc="-5" dirty="0">
                <a:latin typeface="Calibri"/>
                <a:cs typeface="Calibri"/>
              </a:rPr>
              <a:t>siti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s.	Ab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a</a:t>
            </a:r>
            <a:endParaRPr sz="24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876" y="3333369"/>
            <a:ext cx="1991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8515" algn="l"/>
                <a:tab pos="1253490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	o	</a:t>
            </a:r>
            <a:r>
              <a:rPr sz="2400" spc="-5" dirty="0">
                <a:latin typeface="Calibri"/>
                <a:cs typeface="Calibri"/>
              </a:rPr>
              <a:t>bo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1264" y="3333369"/>
            <a:ext cx="907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direito,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876" y="3699129"/>
            <a:ext cx="3151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2175" algn="l"/>
                <a:tab pos="1422400" algn="l"/>
              </a:tabLst>
            </a:pPr>
            <a:r>
              <a:rPr sz="2400" dirty="0">
                <a:latin typeface="Calibri"/>
                <a:cs typeface="Calibri"/>
              </a:rPr>
              <a:t>clique	</a:t>
            </a:r>
            <a:r>
              <a:rPr sz="2400" spc="-5" dirty="0">
                <a:latin typeface="Calibri"/>
                <a:cs typeface="Calibri"/>
              </a:rPr>
              <a:t>em	</a:t>
            </a:r>
            <a:r>
              <a:rPr sz="2400" spc="-25" dirty="0">
                <a:latin typeface="Calibri"/>
                <a:cs typeface="Calibri"/>
              </a:rPr>
              <a:t>“</a:t>
            </a:r>
            <a:r>
              <a:rPr sz="2400" b="1" spc="-25" dirty="0">
                <a:latin typeface="Calibri"/>
                <a:cs typeface="Calibri"/>
              </a:rPr>
              <a:t>Desinstalar</a:t>
            </a:r>
            <a:r>
              <a:rPr sz="2400" spc="-25" dirty="0">
                <a:latin typeface="Calibri"/>
                <a:cs typeface="Calibri"/>
              </a:rPr>
              <a:t>“.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16151" y="4064889"/>
            <a:ext cx="16922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  <a:tabLst>
                <a:tab pos="1126490" algn="l"/>
                <a:tab pos="1285240" algn="l"/>
              </a:tabLst>
            </a:pPr>
            <a:r>
              <a:rPr sz="2400" spc="-5" dirty="0">
                <a:latin typeface="Calibri"/>
                <a:cs typeface="Calibri"/>
              </a:rPr>
              <a:t>pedi</a:t>
            </a:r>
            <a:r>
              <a:rPr sz="2400" dirty="0">
                <a:latin typeface="Calibri"/>
                <a:cs typeface="Calibri"/>
              </a:rPr>
              <a:t>r	</a:t>
            </a:r>
            <a:r>
              <a:rPr sz="2400" spc="-5" dirty="0">
                <a:latin typeface="Calibri"/>
                <a:cs typeface="Calibri"/>
              </a:rPr>
              <a:t>pa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  clique		</a:t>
            </a:r>
            <a:r>
              <a:rPr sz="2400" spc="-1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876" y="4064889"/>
            <a:ext cx="10845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Quando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eini</a:t>
            </a:r>
            <a:r>
              <a:rPr sz="2400" spc="1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ia</a:t>
            </a:r>
            <a:r>
              <a:rPr sz="2400" spc="-20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,  </a:t>
            </a:r>
            <a:r>
              <a:rPr sz="2400" spc="-5" dirty="0">
                <a:latin typeface="Calibri"/>
                <a:cs typeface="Calibri"/>
              </a:rPr>
              <a:t>“</a:t>
            </a:r>
            <a:r>
              <a:rPr sz="2400" b="1" spc="-5" dirty="0">
                <a:latin typeface="Calibri"/>
                <a:cs typeface="Calibri"/>
              </a:rPr>
              <a:t>Não</a:t>
            </a:r>
            <a:r>
              <a:rPr sz="2400" spc="-5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6611" y="4796790"/>
            <a:ext cx="1822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1360" algn="l"/>
              </a:tabLst>
            </a:pPr>
            <a:r>
              <a:rPr sz="2400" dirty="0">
                <a:latin typeface="Calibri"/>
                <a:cs typeface="Calibri"/>
              </a:rPr>
              <a:t>e	</a:t>
            </a:r>
            <a:r>
              <a:rPr sz="2400" spc="-10" dirty="0">
                <a:latin typeface="Calibri"/>
                <a:cs typeface="Calibri"/>
              </a:rPr>
              <a:t>continue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876" y="5162550"/>
            <a:ext cx="31521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desinstalando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todos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núcleos que </a:t>
            </a:r>
            <a:r>
              <a:rPr sz="2400" spc="-10" dirty="0">
                <a:latin typeface="Calibri"/>
                <a:cs typeface="Calibri"/>
              </a:rPr>
              <a:t>aparecerem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ali.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1211" y="1412747"/>
            <a:ext cx="5434584" cy="427177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53670"/>
            <a:ext cx="6612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6370" algn="l"/>
              </a:tabLst>
            </a:pPr>
            <a:r>
              <a:rPr spc="-5" dirty="0">
                <a:solidFill>
                  <a:srgbClr val="00498E"/>
                </a:solidFill>
                <a:latin typeface="Arial"/>
                <a:cs typeface="Arial"/>
              </a:rPr>
              <a:t>Frequência	EXTERNA</a:t>
            </a:r>
            <a:r>
              <a:rPr spc="-18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498E"/>
                </a:solidFill>
                <a:latin typeface="Arial"/>
                <a:cs typeface="Arial"/>
              </a:rPr>
              <a:t>ou</a:t>
            </a:r>
            <a:r>
              <a:rPr spc="-3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498E"/>
                </a:solidFill>
                <a:latin typeface="Arial"/>
                <a:cs typeface="Arial"/>
              </a:rPr>
              <a:t>FSB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202562"/>
            <a:ext cx="8628380" cy="41636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Clock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 externo:</a:t>
            </a:r>
            <a:r>
              <a:rPr sz="2800" b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também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conhecido</a:t>
            </a:r>
            <a:r>
              <a:rPr sz="2800" spc="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como</a:t>
            </a:r>
            <a:r>
              <a:rPr sz="2800" spc="77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FSB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F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ront </a:t>
            </a:r>
            <a:r>
              <a:rPr sz="2800" b="1" spc="-5" dirty="0">
                <a:solidFill>
                  <a:srgbClr val="00498E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ide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B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us),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clock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externo,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sua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vez, é 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que indica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frequência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trabalho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barramento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(conhecido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barramento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externo)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de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comunicação com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placa-mãe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(na verdade,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chipset,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memória,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etc);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498E"/>
              </a:buClr>
              <a:buFont typeface="Arial MT"/>
              <a:buChar char="•"/>
            </a:pPr>
            <a:endParaRPr sz="4350">
              <a:latin typeface="Arial MT"/>
              <a:cs typeface="Arial MT"/>
            </a:endParaRPr>
          </a:p>
          <a:p>
            <a:pPr marL="241300" marR="5080" indent="-228600" algn="just">
              <a:lnSpc>
                <a:spcPct val="90000"/>
              </a:lnSpc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exemplo,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processador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Intel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Core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i3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2.3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GHz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opera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uma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taxa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interna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133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Mhz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um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multiplicador</a:t>
            </a:r>
            <a:r>
              <a:rPr sz="28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17x.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588" y="81788"/>
            <a:ext cx="77927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  <a:tabLst>
                <a:tab pos="1746885" algn="l"/>
              </a:tabLst>
            </a:pPr>
            <a:r>
              <a:rPr sz="2400" spc="-15" dirty="0">
                <a:latin typeface="Calibri"/>
                <a:cs typeface="Calibri"/>
              </a:rPr>
              <a:t>FSB</a:t>
            </a:r>
            <a:r>
              <a:rPr sz="2400" dirty="0">
                <a:latin typeface="Calibri"/>
                <a:cs typeface="Calibri"/>
              </a:rPr>
              <a:t>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Processador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(Freqüência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Barramento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Frontal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Processador,	</a:t>
            </a:r>
            <a:r>
              <a:rPr sz="2400" spc="-10" dirty="0">
                <a:latin typeface="Calibri"/>
                <a:cs typeface="Calibri"/>
              </a:rPr>
              <a:t>Front </a:t>
            </a:r>
            <a:r>
              <a:rPr sz="2400" dirty="0">
                <a:latin typeface="Calibri"/>
                <a:cs typeface="Calibri"/>
              </a:rPr>
              <a:t>Side </a:t>
            </a:r>
            <a:r>
              <a:rPr sz="2400" spc="-5" dirty="0">
                <a:latin typeface="Calibri"/>
                <a:cs typeface="Calibri"/>
              </a:rPr>
              <a:t>Bus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20" dirty="0">
                <a:latin typeface="Calibri"/>
                <a:cs typeface="Calibri"/>
              </a:rPr>
              <a:t>Processador, </a:t>
            </a:r>
            <a:r>
              <a:rPr sz="2400" spc="-5" dirty="0">
                <a:latin typeface="Calibri"/>
                <a:cs typeface="Calibri"/>
              </a:rPr>
              <a:t>Clock </a:t>
            </a:r>
            <a:r>
              <a:rPr sz="2400" spc="-10" dirty="0">
                <a:latin typeface="Calibri"/>
                <a:cs typeface="Calibri"/>
              </a:rPr>
              <a:t>Externo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Processador)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32" y="1301496"/>
            <a:ext cx="6553200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4615" y="4293108"/>
            <a:ext cx="1199515" cy="1452880"/>
          </a:xfrm>
          <a:custGeom>
            <a:avLst/>
            <a:gdLst/>
            <a:ahLst/>
            <a:cxnLst/>
            <a:rect l="l" t="t" r="r" b="b"/>
            <a:pathLst>
              <a:path w="1199514" h="1452879">
                <a:moveTo>
                  <a:pt x="1199388" y="1452372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487917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80732" y="781811"/>
              <a:ext cx="1551940" cy="1134110"/>
            </a:xfrm>
            <a:custGeom>
              <a:avLst/>
              <a:gdLst/>
              <a:ahLst/>
              <a:cxnLst/>
              <a:rect l="l" t="t" r="r" b="b"/>
              <a:pathLst>
                <a:path w="1551940" h="1134110">
                  <a:moveTo>
                    <a:pt x="0" y="1133855"/>
                  </a:moveTo>
                  <a:lnTo>
                    <a:pt x="1551432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250" y="662686"/>
            <a:ext cx="7998459" cy="6040120"/>
            <a:chOff x="222250" y="662686"/>
            <a:chExt cx="7998459" cy="6040120"/>
          </a:xfrm>
        </p:grpSpPr>
        <p:sp>
          <p:nvSpPr>
            <p:cNvPr id="8" name="object 8"/>
            <p:cNvSpPr/>
            <p:nvPr/>
          </p:nvSpPr>
          <p:spPr>
            <a:xfrm>
              <a:off x="251459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723" y="5948133"/>
              <a:ext cx="7487284" cy="726440"/>
            </a:xfrm>
            <a:custGeom>
              <a:avLst/>
              <a:gdLst/>
              <a:ahLst/>
              <a:cxnLst/>
              <a:rect l="l" t="t" r="r" b="b"/>
              <a:pathLst>
                <a:path w="7487284" h="726440">
                  <a:moveTo>
                    <a:pt x="7486904" y="0"/>
                  </a:moveTo>
                  <a:lnTo>
                    <a:pt x="0" y="725944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92221" y="1753361"/>
            <a:ext cx="2495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Definição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356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u="none" spc="-5" dirty="0"/>
              <a:t>O processador</a:t>
            </a:r>
            <a:r>
              <a:rPr u="none" dirty="0"/>
              <a:t> </a:t>
            </a:r>
            <a:r>
              <a:rPr u="none" spc="-5" dirty="0"/>
              <a:t>é</a:t>
            </a:r>
            <a:r>
              <a:rPr u="none" dirty="0"/>
              <a:t> </a:t>
            </a:r>
            <a:r>
              <a:rPr u="none" spc="-5" dirty="0"/>
              <a:t>o C.I.</a:t>
            </a:r>
            <a:r>
              <a:rPr u="none" dirty="0"/>
              <a:t> </a:t>
            </a:r>
            <a:r>
              <a:rPr u="none" spc="-5" dirty="0"/>
              <a:t>mais</a:t>
            </a:r>
            <a:r>
              <a:rPr u="none" dirty="0"/>
              <a:t> </a:t>
            </a:r>
            <a:r>
              <a:rPr u="none" spc="-5" dirty="0"/>
              <a:t>importante do </a:t>
            </a:r>
            <a:r>
              <a:rPr u="none" spc="-1485" dirty="0"/>
              <a:t> </a:t>
            </a:r>
            <a:r>
              <a:rPr u="none" spc="-5" dirty="0"/>
              <a:t>computador. Ele</a:t>
            </a:r>
            <a:r>
              <a:rPr u="none" dirty="0"/>
              <a:t> </a:t>
            </a:r>
            <a:r>
              <a:rPr u="none" spc="-5" dirty="0"/>
              <a:t>é considerado</a:t>
            </a:r>
            <a:r>
              <a:rPr u="none" dirty="0"/>
              <a:t> </a:t>
            </a:r>
            <a:r>
              <a:rPr u="none" spc="-5" dirty="0"/>
              <a:t>como</a:t>
            </a:r>
            <a:r>
              <a:rPr u="none" dirty="0"/>
              <a:t> </a:t>
            </a:r>
            <a:r>
              <a:rPr u="none" spc="-5" dirty="0"/>
              <a:t>o </a:t>
            </a:r>
            <a:r>
              <a:rPr u="none" dirty="0"/>
              <a:t> </a:t>
            </a:r>
            <a:r>
              <a:rPr u="none" spc="-5" dirty="0"/>
              <a:t>cérebro do</a:t>
            </a:r>
            <a:r>
              <a:rPr u="none" dirty="0"/>
              <a:t> </a:t>
            </a:r>
            <a:r>
              <a:rPr u="none" spc="-5" dirty="0"/>
              <a:t>computador</a:t>
            </a:r>
            <a:r>
              <a:rPr u="none" dirty="0"/>
              <a:t> </a:t>
            </a:r>
            <a:r>
              <a:rPr u="none" spc="-5" dirty="0"/>
              <a:t>e funciona</a:t>
            </a:r>
            <a:r>
              <a:rPr u="none" dirty="0"/>
              <a:t> </a:t>
            </a:r>
            <a:r>
              <a:rPr u="none" spc="-5" dirty="0"/>
              <a:t>como</a:t>
            </a:r>
            <a:r>
              <a:rPr u="none" dirty="0"/>
              <a:t> </a:t>
            </a:r>
            <a:r>
              <a:rPr u="none" spc="-5" dirty="0"/>
              <a:t>uma </a:t>
            </a:r>
            <a:r>
              <a:rPr u="none" spc="-1485" dirty="0"/>
              <a:t> </a:t>
            </a:r>
            <a:r>
              <a:rPr u="none" spc="-5" dirty="0"/>
              <a:t>UCP</a:t>
            </a:r>
            <a:r>
              <a:rPr u="none" spc="5" dirty="0"/>
              <a:t> </a:t>
            </a:r>
            <a:r>
              <a:rPr u="none" spc="-5" dirty="0"/>
              <a:t>–</a:t>
            </a:r>
            <a:r>
              <a:rPr u="none" spc="5" dirty="0"/>
              <a:t> </a:t>
            </a:r>
            <a:r>
              <a:rPr u="none" spc="-5" dirty="0"/>
              <a:t>Unidade</a:t>
            </a:r>
            <a:r>
              <a:rPr u="none" spc="5" dirty="0"/>
              <a:t> </a:t>
            </a:r>
            <a:r>
              <a:rPr u="none" spc="-5" dirty="0"/>
              <a:t>Central</a:t>
            </a:r>
            <a:r>
              <a:rPr u="none" spc="5" dirty="0"/>
              <a:t> </a:t>
            </a:r>
            <a:r>
              <a:rPr u="none" spc="-5" dirty="0"/>
              <a:t>de</a:t>
            </a:r>
            <a:r>
              <a:rPr u="none" spc="5" dirty="0"/>
              <a:t> </a:t>
            </a:r>
            <a:r>
              <a:rPr u="none" spc="-5" dirty="0"/>
              <a:t>Processamento.</a:t>
            </a:r>
          </a:p>
        </p:txBody>
      </p:sp>
      <p:sp>
        <p:nvSpPr>
          <p:cNvPr id="12" name="object 12"/>
          <p:cNvSpPr/>
          <p:nvPr/>
        </p:nvSpPr>
        <p:spPr>
          <a:xfrm>
            <a:off x="1042416" y="765048"/>
            <a:ext cx="1199515" cy="1452880"/>
          </a:xfrm>
          <a:custGeom>
            <a:avLst/>
            <a:gdLst/>
            <a:ahLst/>
            <a:cxnLst/>
            <a:rect l="l" t="t" r="r" b="b"/>
            <a:pathLst>
              <a:path w="1199514" h="1452880">
                <a:moveTo>
                  <a:pt x="1199388" y="1452372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53670"/>
            <a:ext cx="6612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6370" algn="l"/>
              </a:tabLst>
            </a:pPr>
            <a:r>
              <a:rPr spc="-5" dirty="0">
                <a:solidFill>
                  <a:srgbClr val="00498E"/>
                </a:solidFill>
                <a:latin typeface="Arial"/>
                <a:cs typeface="Arial"/>
              </a:rPr>
              <a:t>Frequência	EXTERNA</a:t>
            </a:r>
            <a:r>
              <a:rPr spc="-18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498E"/>
                </a:solidFill>
                <a:latin typeface="Arial"/>
                <a:cs typeface="Arial"/>
              </a:rPr>
              <a:t>ou</a:t>
            </a:r>
            <a:r>
              <a:rPr spc="-3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498E"/>
                </a:solidFill>
                <a:latin typeface="Arial"/>
                <a:cs typeface="Arial"/>
              </a:rPr>
              <a:t>FSB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19" y="908303"/>
            <a:ext cx="5377180" cy="5326380"/>
            <a:chOff x="83819" y="908303"/>
            <a:chExt cx="5377180" cy="5326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19" y="908303"/>
              <a:ext cx="5376672" cy="53263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1124" y="4076699"/>
              <a:ext cx="2304415" cy="1152525"/>
            </a:xfrm>
            <a:custGeom>
              <a:avLst/>
              <a:gdLst/>
              <a:ahLst/>
              <a:cxnLst/>
              <a:rect l="l" t="t" r="r" b="b"/>
              <a:pathLst>
                <a:path w="2304415" h="1152525">
                  <a:moveTo>
                    <a:pt x="0" y="192024"/>
                  </a:moveTo>
                  <a:lnTo>
                    <a:pt x="5071" y="147996"/>
                  </a:lnTo>
                  <a:lnTo>
                    <a:pt x="19518" y="107579"/>
                  </a:lnTo>
                  <a:lnTo>
                    <a:pt x="42187" y="71925"/>
                  </a:lnTo>
                  <a:lnTo>
                    <a:pt x="71925" y="42187"/>
                  </a:lnTo>
                  <a:lnTo>
                    <a:pt x="107579" y="19518"/>
                  </a:lnTo>
                  <a:lnTo>
                    <a:pt x="147996" y="5071"/>
                  </a:lnTo>
                  <a:lnTo>
                    <a:pt x="192024" y="0"/>
                  </a:lnTo>
                  <a:lnTo>
                    <a:pt x="2112264" y="0"/>
                  </a:lnTo>
                  <a:lnTo>
                    <a:pt x="2156291" y="5071"/>
                  </a:lnTo>
                  <a:lnTo>
                    <a:pt x="2196708" y="19518"/>
                  </a:lnTo>
                  <a:lnTo>
                    <a:pt x="2232362" y="42187"/>
                  </a:lnTo>
                  <a:lnTo>
                    <a:pt x="2262100" y="71925"/>
                  </a:lnTo>
                  <a:lnTo>
                    <a:pt x="2284769" y="107579"/>
                  </a:lnTo>
                  <a:lnTo>
                    <a:pt x="2299216" y="147996"/>
                  </a:lnTo>
                  <a:lnTo>
                    <a:pt x="2304288" y="192024"/>
                  </a:lnTo>
                  <a:lnTo>
                    <a:pt x="2304288" y="960119"/>
                  </a:lnTo>
                  <a:lnTo>
                    <a:pt x="2299216" y="1004147"/>
                  </a:lnTo>
                  <a:lnTo>
                    <a:pt x="2284769" y="1044564"/>
                  </a:lnTo>
                  <a:lnTo>
                    <a:pt x="2262100" y="1080218"/>
                  </a:lnTo>
                  <a:lnTo>
                    <a:pt x="2232362" y="1109956"/>
                  </a:lnTo>
                  <a:lnTo>
                    <a:pt x="2196708" y="1132625"/>
                  </a:lnTo>
                  <a:lnTo>
                    <a:pt x="2156291" y="1147072"/>
                  </a:lnTo>
                  <a:lnTo>
                    <a:pt x="2112264" y="1152144"/>
                  </a:lnTo>
                  <a:lnTo>
                    <a:pt x="192024" y="1152144"/>
                  </a:lnTo>
                  <a:lnTo>
                    <a:pt x="147996" y="1147072"/>
                  </a:lnTo>
                  <a:lnTo>
                    <a:pt x="107579" y="1132625"/>
                  </a:lnTo>
                  <a:lnTo>
                    <a:pt x="71925" y="1109956"/>
                  </a:lnTo>
                  <a:lnTo>
                    <a:pt x="42187" y="1080218"/>
                  </a:lnTo>
                  <a:lnTo>
                    <a:pt x="19518" y="1044564"/>
                  </a:lnTo>
                  <a:lnTo>
                    <a:pt x="5071" y="1004147"/>
                  </a:lnTo>
                  <a:lnTo>
                    <a:pt x="0" y="960119"/>
                  </a:lnTo>
                  <a:lnTo>
                    <a:pt x="0" y="192024"/>
                  </a:lnTo>
                  <a:close/>
                </a:path>
              </a:pathLst>
            </a:custGeom>
            <a:ln w="12192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803772" y="1066291"/>
            <a:ext cx="313182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multiplicador</a:t>
            </a:r>
            <a:r>
              <a:rPr sz="2400" dirty="0">
                <a:latin typeface="Calibri"/>
                <a:cs typeface="Calibri"/>
              </a:rPr>
              <a:t> 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recurso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serve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multiplicar um </a:t>
            </a:r>
            <a:r>
              <a:rPr sz="2400" spc="-25" dirty="0">
                <a:latin typeface="Calibri"/>
                <a:cs typeface="Calibri"/>
              </a:rPr>
              <a:t>fator </a:t>
            </a:r>
            <a:r>
              <a:rPr sz="2400" spc="-10" dirty="0">
                <a:latin typeface="Calibri"/>
                <a:cs typeface="Calibri"/>
              </a:rPr>
              <a:t>por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outro. </a:t>
            </a:r>
            <a:r>
              <a:rPr sz="2400" spc="-5" dirty="0">
                <a:latin typeface="Calibri"/>
                <a:cs typeface="Calibri"/>
              </a:rPr>
              <a:t>No caso do </a:t>
            </a:r>
            <a:r>
              <a:rPr sz="2400" spc="-20" dirty="0">
                <a:latin typeface="Calibri"/>
                <a:cs typeface="Calibri"/>
              </a:rPr>
              <a:t>FSB,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multiplicador usa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clock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FSB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valor</a:t>
            </a:r>
            <a:r>
              <a:rPr sz="2400" spc="5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você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especificar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5" dirty="0">
                <a:latin typeface="Calibri"/>
                <a:cs typeface="Calibri"/>
              </a:rPr>
              <a:t> alterar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velocidade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3772" y="3993007"/>
            <a:ext cx="17570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37640" algn="l"/>
              </a:tabLst>
            </a:pPr>
            <a:r>
              <a:rPr sz="2400" spc="-15" dirty="0">
                <a:latin typeface="Calibri"/>
                <a:cs typeface="Calibri"/>
              </a:rPr>
              <a:t>operação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processador. 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multiplicador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Setu</a:t>
            </a:r>
            <a:r>
              <a:rPr sz="2400" dirty="0">
                <a:latin typeface="Calibri"/>
                <a:cs typeface="Calibri"/>
              </a:rPr>
              <a:t>p	</a:t>
            </a:r>
            <a:r>
              <a:rPr sz="2400" spc="-5" dirty="0">
                <a:latin typeface="Calibri"/>
                <a:cs typeface="Calibri"/>
              </a:rPr>
              <a:t>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61909" y="3993007"/>
            <a:ext cx="12719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25194" algn="r">
              <a:lnSpc>
                <a:spcPct val="100000"/>
              </a:lnSpc>
              <a:spcBef>
                <a:spcPts val="100"/>
              </a:spcBef>
              <a:tabLst>
                <a:tab pos="939165" algn="l"/>
              </a:tabLst>
            </a:pPr>
            <a:r>
              <a:rPr sz="2400" spc="-5" dirty="0">
                <a:latin typeface="Calibri"/>
                <a:cs typeface="Calibri"/>
              </a:rPr>
              <a:t>do  Esse </a:t>
            </a:r>
            <a:r>
              <a:rPr sz="2400" dirty="0">
                <a:latin typeface="Calibri"/>
                <a:cs typeface="Calibri"/>
              </a:rPr>
              <a:t> al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15" dirty="0">
                <a:latin typeface="Calibri"/>
                <a:cs typeface="Calibri"/>
              </a:rPr>
              <a:t>no</a:t>
            </a:r>
            <a:endParaRPr sz="2400">
              <a:latin typeface="Calibri"/>
              <a:cs typeface="Calibri"/>
            </a:endParaRPr>
          </a:p>
          <a:p>
            <a:pPr marL="59944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BI</a:t>
            </a:r>
            <a:r>
              <a:rPr sz="2400" spc="-2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265" y="239090"/>
            <a:ext cx="66179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7640" algn="l"/>
              </a:tabLst>
            </a:pPr>
            <a:r>
              <a:rPr dirty="0">
                <a:solidFill>
                  <a:srgbClr val="00498E"/>
                </a:solidFill>
                <a:latin typeface="Arial"/>
                <a:cs typeface="Arial"/>
              </a:rPr>
              <a:t>Frequência	EXTERNA</a:t>
            </a:r>
            <a:r>
              <a:rPr spc="-18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498E"/>
                </a:solidFill>
                <a:latin typeface="Arial"/>
                <a:cs typeface="Arial"/>
              </a:rPr>
              <a:t>ou</a:t>
            </a:r>
            <a:r>
              <a:rPr spc="-4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498E"/>
                </a:solidFill>
                <a:latin typeface="Arial"/>
                <a:cs typeface="Arial"/>
              </a:rPr>
              <a:t>FSB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020542"/>
            <a:ext cx="8267700" cy="153670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35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Detalhes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Importantes:</a:t>
            </a:r>
            <a:endParaRPr sz="2800">
              <a:latin typeface="Arial MT"/>
              <a:cs typeface="Arial MT"/>
            </a:endParaRPr>
          </a:p>
          <a:p>
            <a:pPr marL="698500" marR="5080" lvl="1" indent="-228600" algn="just">
              <a:lnSpc>
                <a:spcPts val="2590"/>
              </a:lnSpc>
              <a:spcBef>
                <a:spcPts val="550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Diferem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fabricante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para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fabricante.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isso,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um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Pentium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4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2.4 GHz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(2400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MHz),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não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é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igual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ao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Athlon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XP</a:t>
            </a:r>
            <a:r>
              <a:rPr sz="2400" spc="-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2.4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GHz;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9423" y="2924555"/>
            <a:ext cx="2321052" cy="30251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2397" y="51943"/>
            <a:ext cx="56515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HYPER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THREADING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TECHNOLOGY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629412"/>
            <a:ext cx="3325367" cy="32918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723" y="1162938"/>
            <a:ext cx="8823960" cy="5154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96765" marR="136525" indent="-457200">
              <a:lnSpc>
                <a:spcPct val="100000"/>
              </a:lnSpc>
              <a:spcBef>
                <a:spcPts val="95"/>
              </a:spcBef>
              <a:tabLst>
                <a:tab pos="4596765" algn="l"/>
              </a:tabLst>
            </a:pPr>
            <a:r>
              <a:rPr sz="2800" spc="-5" dirty="0">
                <a:latin typeface="Calibri"/>
                <a:cs typeface="Calibri"/>
              </a:rPr>
              <a:t>-	Uma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Thread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acontece </a:t>
            </a:r>
            <a:r>
              <a:rPr sz="2800" spc="-10" dirty="0">
                <a:latin typeface="Calibri"/>
                <a:cs typeface="Calibri"/>
              </a:rPr>
              <a:t> quando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programa 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precisa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resolver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duas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ou </a:t>
            </a:r>
            <a:r>
              <a:rPr sz="2800" spc="-5" dirty="0">
                <a:latin typeface="Calibri"/>
                <a:cs typeface="Calibri"/>
              </a:rPr>
              <a:t> mais </a:t>
            </a:r>
            <a:r>
              <a:rPr sz="2800" spc="-25" dirty="0">
                <a:latin typeface="Calibri"/>
                <a:cs typeface="Calibri"/>
              </a:rPr>
              <a:t>tarefas </a:t>
            </a:r>
            <a:r>
              <a:rPr sz="2800" spc="-15" dirty="0">
                <a:latin typeface="Calibri"/>
                <a:cs typeface="Calibri"/>
              </a:rPr>
              <a:t>concorrentes </a:t>
            </a:r>
            <a:r>
              <a:rPr sz="2800" spc="-10" dirty="0">
                <a:latin typeface="Calibri"/>
                <a:cs typeface="Calibri"/>
              </a:rPr>
              <a:t>(e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spc="-10" dirty="0">
                <a:latin typeface="Calibri"/>
                <a:cs typeface="Calibri"/>
              </a:rPr>
              <a:t>andamento).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spcBef>
                <a:spcPts val="2165"/>
              </a:spcBef>
              <a:tabLst>
                <a:tab pos="469265" algn="l"/>
                <a:tab pos="2609215" algn="l"/>
              </a:tabLst>
            </a:pPr>
            <a:r>
              <a:rPr sz="2500" spc="-5" dirty="0">
                <a:latin typeface="Calibri"/>
                <a:cs typeface="Calibri"/>
              </a:rPr>
              <a:t>-	A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tecnologia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	Hyper-thread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permite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que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as </a:t>
            </a:r>
            <a:r>
              <a:rPr sz="2500" spc="-10" dirty="0">
                <a:latin typeface="Calibri"/>
                <a:cs typeface="Calibri"/>
              </a:rPr>
              <a:t>threads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sejam 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executadas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em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paralelo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(paralelismo)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dentro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cada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núcleo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de 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processador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existente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no </a:t>
            </a:r>
            <a:r>
              <a:rPr sz="2500" spc="-35" dirty="0">
                <a:latin typeface="Calibri"/>
                <a:cs typeface="Calibri"/>
              </a:rPr>
              <a:t>computador.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Este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tipo</a:t>
            </a:r>
            <a:r>
              <a:rPr sz="2500" spc="-10" dirty="0">
                <a:latin typeface="Calibri"/>
                <a:cs typeface="Calibri"/>
              </a:rPr>
              <a:t> de 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processamento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aproveita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forma</a:t>
            </a:r>
            <a:r>
              <a:rPr sz="2500" spc="-5" dirty="0">
                <a:latin typeface="Calibri"/>
                <a:cs typeface="Calibri"/>
              </a:rPr>
              <a:t> mais </a:t>
            </a:r>
            <a:r>
              <a:rPr sz="2500" spc="-15" dirty="0">
                <a:latin typeface="Calibri"/>
                <a:cs typeface="Calibri"/>
              </a:rPr>
              <a:t>eficiente</a:t>
            </a:r>
            <a:r>
              <a:rPr sz="2500" spc="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 </a:t>
            </a:r>
            <a:r>
              <a:rPr sz="2500" spc="-10" dirty="0">
                <a:latin typeface="Calibri"/>
                <a:cs typeface="Calibri"/>
              </a:rPr>
              <a:t>uso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dos 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recursos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dos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processadores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e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melhora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ainda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mais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performance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multithread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dos </a:t>
            </a:r>
            <a:r>
              <a:rPr sz="2500" spc="-15" dirty="0">
                <a:latin typeface="Calibri"/>
                <a:cs typeface="Calibri"/>
              </a:rPr>
              <a:t>programas.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08860" y="3250692"/>
            <a:ext cx="1594485" cy="609600"/>
          </a:xfrm>
          <a:custGeom>
            <a:avLst/>
            <a:gdLst/>
            <a:ahLst/>
            <a:cxnLst/>
            <a:rect l="l" t="t" r="r" b="b"/>
            <a:pathLst>
              <a:path w="1594485" h="609600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1492503" y="0"/>
                </a:lnTo>
                <a:lnTo>
                  <a:pt x="1532060" y="7981"/>
                </a:lnTo>
                <a:lnTo>
                  <a:pt x="1564354" y="29749"/>
                </a:lnTo>
                <a:lnTo>
                  <a:pt x="1586122" y="62043"/>
                </a:lnTo>
                <a:lnTo>
                  <a:pt x="1594103" y="101600"/>
                </a:lnTo>
                <a:lnTo>
                  <a:pt x="1594103" y="508000"/>
                </a:lnTo>
                <a:lnTo>
                  <a:pt x="1586122" y="547556"/>
                </a:lnTo>
                <a:lnTo>
                  <a:pt x="1564354" y="579850"/>
                </a:lnTo>
                <a:lnTo>
                  <a:pt x="1532060" y="601618"/>
                </a:lnTo>
                <a:lnTo>
                  <a:pt x="1492503" y="609600"/>
                </a:lnTo>
                <a:lnTo>
                  <a:pt x="101600" y="609600"/>
                </a:lnTo>
                <a:lnTo>
                  <a:pt x="62043" y="601618"/>
                </a:lnTo>
                <a:lnTo>
                  <a:pt x="29749" y="579850"/>
                </a:lnTo>
                <a:lnTo>
                  <a:pt x="7981" y="547556"/>
                </a:lnTo>
                <a:lnTo>
                  <a:pt x="0" y="508000"/>
                </a:lnTo>
                <a:lnTo>
                  <a:pt x="0" y="101600"/>
                </a:lnTo>
                <a:close/>
              </a:path>
            </a:pathLst>
          </a:custGeom>
          <a:ln w="12192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0694" y="51943"/>
            <a:ext cx="56515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HYPER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THREADING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TECHNOLOGY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1123" y="737616"/>
            <a:ext cx="7573009" cy="5515610"/>
            <a:chOff x="611123" y="737616"/>
            <a:chExt cx="7573009" cy="5515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737616"/>
              <a:ext cx="7572756" cy="55153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0267" y="4064507"/>
              <a:ext cx="3811904" cy="1224280"/>
            </a:xfrm>
            <a:custGeom>
              <a:avLst/>
              <a:gdLst/>
              <a:ahLst/>
              <a:cxnLst/>
              <a:rect l="l" t="t" r="r" b="b"/>
              <a:pathLst>
                <a:path w="3811904" h="1224279">
                  <a:moveTo>
                    <a:pt x="0" y="611886"/>
                  </a:moveTo>
                  <a:lnTo>
                    <a:pt x="4998" y="567224"/>
                  </a:lnTo>
                  <a:lnTo>
                    <a:pt x="19764" y="523431"/>
                  </a:lnTo>
                  <a:lnTo>
                    <a:pt x="43953" y="480618"/>
                  </a:lnTo>
                  <a:lnTo>
                    <a:pt x="77221" y="438896"/>
                  </a:lnTo>
                  <a:lnTo>
                    <a:pt x="119223" y="398374"/>
                  </a:lnTo>
                  <a:lnTo>
                    <a:pt x="169615" y="359164"/>
                  </a:lnTo>
                  <a:lnTo>
                    <a:pt x="228052" y="321376"/>
                  </a:lnTo>
                  <a:lnTo>
                    <a:pt x="294191" y="285121"/>
                  </a:lnTo>
                  <a:lnTo>
                    <a:pt x="330040" y="267602"/>
                  </a:lnTo>
                  <a:lnTo>
                    <a:pt x="367686" y="250509"/>
                  </a:lnTo>
                  <a:lnTo>
                    <a:pt x="407085" y="233853"/>
                  </a:lnTo>
                  <a:lnTo>
                    <a:pt x="448193" y="217650"/>
                  </a:lnTo>
                  <a:lnTo>
                    <a:pt x="490969" y="201913"/>
                  </a:lnTo>
                  <a:lnTo>
                    <a:pt x="535369" y="186657"/>
                  </a:lnTo>
                  <a:lnTo>
                    <a:pt x="581350" y="171893"/>
                  </a:lnTo>
                  <a:lnTo>
                    <a:pt x="628868" y="157638"/>
                  </a:lnTo>
                  <a:lnTo>
                    <a:pt x="677882" y="143904"/>
                  </a:lnTo>
                  <a:lnTo>
                    <a:pt x="728347" y="130705"/>
                  </a:lnTo>
                  <a:lnTo>
                    <a:pt x="780220" y="118055"/>
                  </a:lnTo>
                  <a:lnTo>
                    <a:pt x="833460" y="105968"/>
                  </a:lnTo>
                  <a:lnTo>
                    <a:pt x="888022" y="94457"/>
                  </a:lnTo>
                  <a:lnTo>
                    <a:pt x="943864" y="83537"/>
                  </a:lnTo>
                  <a:lnTo>
                    <a:pt x="1000942" y="73222"/>
                  </a:lnTo>
                  <a:lnTo>
                    <a:pt x="1059213" y="63524"/>
                  </a:lnTo>
                  <a:lnTo>
                    <a:pt x="1118635" y="54459"/>
                  </a:lnTo>
                  <a:lnTo>
                    <a:pt x="1179164" y="46039"/>
                  </a:lnTo>
                  <a:lnTo>
                    <a:pt x="1240758" y="38279"/>
                  </a:lnTo>
                  <a:lnTo>
                    <a:pt x="1303373" y="31193"/>
                  </a:lnTo>
                  <a:lnTo>
                    <a:pt x="1366966" y="24793"/>
                  </a:lnTo>
                  <a:lnTo>
                    <a:pt x="1431495" y="19095"/>
                  </a:lnTo>
                  <a:lnTo>
                    <a:pt x="1496915" y="14112"/>
                  </a:lnTo>
                  <a:lnTo>
                    <a:pt x="1563184" y="9857"/>
                  </a:lnTo>
                  <a:lnTo>
                    <a:pt x="1630260" y="6345"/>
                  </a:lnTo>
                  <a:lnTo>
                    <a:pt x="1698099" y="3590"/>
                  </a:lnTo>
                  <a:lnTo>
                    <a:pt x="1766657" y="1604"/>
                  </a:lnTo>
                  <a:lnTo>
                    <a:pt x="1835892" y="403"/>
                  </a:lnTo>
                  <a:lnTo>
                    <a:pt x="1905762" y="0"/>
                  </a:lnTo>
                  <a:lnTo>
                    <a:pt x="1975631" y="403"/>
                  </a:lnTo>
                  <a:lnTo>
                    <a:pt x="2044866" y="1604"/>
                  </a:lnTo>
                  <a:lnTo>
                    <a:pt x="2113424" y="3590"/>
                  </a:lnTo>
                  <a:lnTo>
                    <a:pt x="2181263" y="6345"/>
                  </a:lnTo>
                  <a:lnTo>
                    <a:pt x="2248339" y="9857"/>
                  </a:lnTo>
                  <a:lnTo>
                    <a:pt x="2314608" y="14112"/>
                  </a:lnTo>
                  <a:lnTo>
                    <a:pt x="2380028" y="19095"/>
                  </a:lnTo>
                  <a:lnTo>
                    <a:pt x="2444557" y="24793"/>
                  </a:lnTo>
                  <a:lnTo>
                    <a:pt x="2508150" y="31193"/>
                  </a:lnTo>
                  <a:lnTo>
                    <a:pt x="2570765" y="38279"/>
                  </a:lnTo>
                  <a:lnTo>
                    <a:pt x="2632359" y="46039"/>
                  </a:lnTo>
                  <a:lnTo>
                    <a:pt x="2692888" y="54459"/>
                  </a:lnTo>
                  <a:lnTo>
                    <a:pt x="2752310" y="63524"/>
                  </a:lnTo>
                  <a:lnTo>
                    <a:pt x="2810581" y="73222"/>
                  </a:lnTo>
                  <a:lnTo>
                    <a:pt x="2867659" y="83537"/>
                  </a:lnTo>
                  <a:lnTo>
                    <a:pt x="2923501" y="94457"/>
                  </a:lnTo>
                  <a:lnTo>
                    <a:pt x="2978063" y="105968"/>
                  </a:lnTo>
                  <a:lnTo>
                    <a:pt x="3031303" y="118055"/>
                  </a:lnTo>
                  <a:lnTo>
                    <a:pt x="3083176" y="130705"/>
                  </a:lnTo>
                  <a:lnTo>
                    <a:pt x="3133641" y="143904"/>
                  </a:lnTo>
                  <a:lnTo>
                    <a:pt x="3182655" y="157638"/>
                  </a:lnTo>
                  <a:lnTo>
                    <a:pt x="3230173" y="171893"/>
                  </a:lnTo>
                  <a:lnTo>
                    <a:pt x="3276154" y="186657"/>
                  </a:lnTo>
                  <a:lnTo>
                    <a:pt x="3320554" y="201913"/>
                  </a:lnTo>
                  <a:lnTo>
                    <a:pt x="3363330" y="217650"/>
                  </a:lnTo>
                  <a:lnTo>
                    <a:pt x="3404438" y="233853"/>
                  </a:lnTo>
                  <a:lnTo>
                    <a:pt x="3443837" y="250509"/>
                  </a:lnTo>
                  <a:lnTo>
                    <a:pt x="3481483" y="267602"/>
                  </a:lnTo>
                  <a:lnTo>
                    <a:pt x="3517332" y="285121"/>
                  </a:lnTo>
                  <a:lnTo>
                    <a:pt x="3551343" y="303050"/>
                  </a:lnTo>
                  <a:lnTo>
                    <a:pt x="3613674" y="340085"/>
                  </a:lnTo>
                  <a:lnTo>
                    <a:pt x="3668132" y="378598"/>
                  </a:lnTo>
                  <a:lnTo>
                    <a:pt x="3714372" y="418478"/>
                  </a:lnTo>
                  <a:lnTo>
                    <a:pt x="3752049" y="459614"/>
                  </a:lnTo>
                  <a:lnTo>
                    <a:pt x="3780821" y="501895"/>
                  </a:lnTo>
                  <a:lnTo>
                    <a:pt x="3800341" y="545212"/>
                  </a:lnTo>
                  <a:lnTo>
                    <a:pt x="3810267" y="589453"/>
                  </a:lnTo>
                  <a:lnTo>
                    <a:pt x="3811524" y="611886"/>
                  </a:lnTo>
                  <a:lnTo>
                    <a:pt x="3810267" y="634318"/>
                  </a:lnTo>
                  <a:lnTo>
                    <a:pt x="3800341" y="678559"/>
                  </a:lnTo>
                  <a:lnTo>
                    <a:pt x="3780821" y="721876"/>
                  </a:lnTo>
                  <a:lnTo>
                    <a:pt x="3752049" y="764157"/>
                  </a:lnTo>
                  <a:lnTo>
                    <a:pt x="3714372" y="805293"/>
                  </a:lnTo>
                  <a:lnTo>
                    <a:pt x="3668132" y="845173"/>
                  </a:lnTo>
                  <a:lnTo>
                    <a:pt x="3613674" y="883686"/>
                  </a:lnTo>
                  <a:lnTo>
                    <a:pt x="3551343" y="920721"/>
                  </a:lnTo>
                  <a:lnTo>
                    <a:pt x="3517332" y="938650"/>
                  </a:lnTo>
                  <a:lnTo>
                    <a:pt x="3481483" y="956169"/>
                  </a:lnTo>
                  <a:lnTo>
                    <a:pt x="3443837" y="973262"/>
                  </a:lnTo>
                  <a:lnTo>
                    <a:pt x="3404438" y="989918"/>
                  </a:lnTo>
                  <a:lnTo>
                    <a:pt x="3363330" y="1006121"/>
                  </a:lnTo>
                  <a:lnTo>
                    <a:pt x="3320554" y="1021858"/>
                  </a:lnTo>
                  <a:lnTo>
                    <a:pt x="3276154" y="1037114"/>
                  </a:lnTo>
                  <a:lnTo>
                    <a:pt x="3230173" y="1051878"/>
                  </a:lnTo>
                  <a:lnTo>
                    <a:pt x="3182655" y="1066133"/>
                  </a:lnTo>
                  <a:lnTo>
                    <a:pt x="3133641" y="1079867"/>
                  </a:lnTo>
                  <a:lnTo>
                    <a:pt x="3083176" y="1093066"/>
                  </a:lnTo>
                  <a:lnTo>
                    <a:pt x="3031303" y="1105716"/>
                  </a:lnTo>
                  <a:lnTo>
                    <a:pt x="2978063" y="1117803"/>
                  </a:lnTo>
                  <a:lnTo>
                    <a:pt x="2923501" y="1129314"/>
                  </a:lnTo>
                  <a:lnTo>
                    <a:pt x="2867659" y="1140234"/>
                  </a:lnTo>
                  <a:lnTo>
                    <a:pt x="2810581" y="1150549"/>
                  </a:lnTo>
                  <a:lnTo>
                    <a:pt x="2752310" y="1160247"/>
                  </a:lnTo>
                  <a:lnTo>
                    <a:pt x="2692888" y="1169312"/>
                  </a:lnTo>
                  <a:lnTo>
                    <a:pt x="2632359" y="1177732"/>
                  </a:lnTo>
                  <a:lnTo>
                    <a:pt x="2570765" y="1185492"/>
                  </a:lnTo>
                  <a:lnTo>
                    <a:pt x="2508150" y="1192578"/>
                  </a:lnTo>
                  <a:lnTo>
                    <a:pt x="2444557" y="1198978"/>
                  </a:lnTo>
                  <a:lnTo>
                    <a:pt x="2380028" y="1204676"/>
                  </a:lnTo>
                  <a:lnTo>
                    <a:pt x="2314608" y="1209659"/>
                  </a:lnTo>
                  <a:lnTo>
                    <a:pt x="2248339" y="1213914"/>
                  </a:lnTo>
                  <a:lnTo>
                    <a:pt x="2181263" y="1217426"/>
                  </a:lnTo>
                  <a:lnTo>
                    <a:pt x="2113424" y="1220181"/>
                  </a:lnTo>
                  <a:lnTo>
                    <a:pt x="2044866" y="1222167"/>
                  </a:lnTo>
                  <a:lnTo>
                    <a:pt x="1975631" y="1223368"/>
                  </a:lnTo>
                  <a:lnTo>
                    <a:pt x="1905762" y="1223772"/>
                  </a:lnTo>
                  <a:lnTo>
                    <a:pt x="1835892" y="1223368"/>
                  </a:lnTo>
                  <a:lnTo>
                    <a:pt x="1766657" y="1222167"/>
                  </a:lnTo>
                  <a:lnTo>
                    <a:pt x="1698099" y="1220181"/>
                  </a:lnTo>
                  <a:lnTo>
                    <a:pt x="1630260" y="1217426"/>
                  </a:lnTo>
                  <a:lnTo>
                    <a:pt x="1563184" y="1213914"/>
                  </a:lnTo>
                  <a:lnTo>
                    <a:pt x="1496915" y="1209659"/>
                  </a:lnTo>
                  <a:lnTo>
                    <a:pt x="1431495" y="1204676"/>
                  </a:lnTo>
                  <a:lnTo>
                    <a:pt x="1366966" y="1198978"/>
                  </a:lnTo>
                  <a:lnTo>
                    <a:pt x="1303373" y="1192578"/>
                  </a:lnTo>
                  <a:lnTo>
                    <a:pt x="1240758" y="1185492"/>
                  </a:lnTo>
                  <a:lnTo>
                    <a:pt x="1179164" y="1177732"/>
                  </a:lnTo>
                  <a:lnTo>
                    <a:pt x="1118635" y="1169312"/>
                  </a:lnTo>
                  <a:lnTo>
                    <a:pt x="1059213" y="1160247"/>
                  </a:lnTo>
                  <a:lnTo>
                    <a:pt x="1000942" y="1150549"/>
                  </a:lnTo>
                  <a:lnTo>
                    <a:pt x="943863" y="1140234"/>
                  </a:lnTo>
                  <a:lnTo>
                    <a:pt x="888022" y="1129314"/>
                  </a:lnTo>
                  <a:lnTo>
                    <a:pt x="833460" y="1117803"/>
                  </a:lnTo>
                  <a:lnTo>
                    <a:pt x="780220" y="1105716"/>
                  </a:lnTo>
                  <a:lnTo>
                    <a:pt x="728347" y="1093066"/>
                  </a:lnTo>
                  <a:lnTo>
                    <a:pt x="677882" y="1079867"/>
                  </a:lnTo>
                  <a:lnTo>
                    <a:pt x="628868" y="1066133"/>
                  </a:lnTo>
                  <a:lnTo>
                    <a:pt x="581350" y="1051878"/>
                  </a:lnTo>
                  <a:lnTo>
                    <a:pt x="535369" y="1037114"/>
                  </a:lnTo>
                  <a:lnTo>
                    <a:pt x="490969" y="1021858"/>
                  </a:lnTo>
                  <a:lnTo>
                    <a:pt x="448193" y="1006121"/>
                  </a:lnTo>
                  <a:lnTo>
                    <a:pt x="407085" y="989918"/>
                  </a:lnTo>
                  <a:lnTo>
                    <a:pt x="367686" y="973262"/>
                  </a:lnTo>
                  <a:lnTo>
                    <a:pt x="330040" y="956169"/>
                  </a:lnTo>
                  <a:lnTo>
                    <a:pt x="294191" y="938650"/>
                  </a:lnTo>
                  <a:lnTo>
                    <a:pt x="260180" y="920721"/>
                  </a:lnTo>
                  <a:lnTo>
                    <a:pt x="197849" y="883686"/>
                  </a:lnTo>
                  <a:lnTo>
                    <a:pt x="143391" y="845173"/>
                  </a:lnTo>
                  <a:lnTo>
                    <a:pt x="97151" y="805293"/>
                  </a:lnTo>
                  <a:lnTo>
                    <a:pt x="59474" y="764157"/>
                  </a:lnTo>
                  <a:lnTo>
                    <a:pt x="30702" y="721876"/>
                  </a:lnTo>
                  <a:lnTo>
                    <a:pt x="11182" y="678559"/>
                  </a:lnTo>
                  <a:lnTo>
                    <a:pt x="1256" y="634318"/>
                  </a:lnTo>
                  <a:lnTo>
                    <a:pt x="0" y="611886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68318" y="2917063"/>
              <a:ext cx="1734185" cy="1148080"/>
            </a:xfrm>
            <a:custGeom>
              <a:avLst/>
              <a:gdLst/>
              <a:ahLst/>
              <a:cxnLst/>
              <a:rect l="l" t="t" r="r" b="b"/>
              <a:pathLst>
                <a:path w="1734185" h="1148079">
                  <a:moveTo>
                    <a:pt x="42672" y="1074420"/>
                  </a:moveTo>
                  <a:lnTo>
                    <a:pt x="0" y="1148080"/>
                  </a:lnTo>
                  <a:lnTo>
                    <a:pt x="84582" y="1137920"/>
                  </a:lnTo>
                  <a:lnTo>
                    <a:pt x="73685" y="1121410"/>
                  </a:lnTo>
                  <a:lnTo>
                    <a:pt x="58420" y="1121410"/>
                  </a:lnTo>
                  <a:lnTo>
                    <a:pt x="47498" y="1104900"/>
                  </a:lnTo>
                  <a:lnTo>
                    <a:pt x="58151" y="1097873"/>
                  </a:lnTo>
                  <a:lnTo>
                    <a:pt x="42672" y="1074420"/>
                  </a:lnTo>
                  <a:close/>
                </a:path>
                <a:path w="1734185" h="1148079">
                  <a:moveTo>
                    <a:pt x="58151" y="1097873"/>
                  </a:moveTo>
                  <a:lnTo>
                    <a:pt x="47498" y="1104900"/>
                  </a:lnTo>
                  <a:lnTo>
                    <a:pt x="58420" y="1121410"/>
                  </a:lnTo>
                  <a:lnTo>
                    <a:pt x="69055" y="1114395"/>
                  </a:lnTo>
                  <a:lnTo>
                    <a:pt x="58151" y="1097873"/>
                  </a:lnTo>
                  <a:close/>
                </a:path>
                <a:path w="1734185" h="1148079">
                  <a:moveTo>
                    <a:pt x="69055" y="1114395"/>
                  </a:moveTo>
                  <a:lnTo>
                    <a:pt x="58420" y="1121410"/>
                  </a:lnTo>
                  <a:lnTo>
                    <a:pt x="73685" y="1121410"/>
                  </a:lnTo>
                  <a:lnTo>
                    <a:pt x="69055" y="1114395"/>
                  </a:lnTo>
                  <a:close/>
                </a:path>
                <a:path w="1734185" h="1148079">
                  <a:moveTo>
                    <a:pt x="1722755" y="0"/>
                  </a:moveTo>
                  <a:lnTo>
                    <a:pt x="58151" y="1097873"/>
                  </a:lnTo>
                  <a:lnTo>
                    <a:pt x="69055" y="1114395"/>
                  </a:lnTo>
                  <a:lnTo>
                    <a:pt x="1733677" y="16510"/>
                  </a:lnTo>
                  <a:lnTo>
                    <a:pt x="172275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71627"/>
            <a:ext cx="8273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solidFill>
                  <a:srgbClr val="00498E"/>
                </a:solidFill>
                <a:latin typeface="Arial MT"/>
                <a:cs typeface="Arial MT"/>
              </a:rPr>
              <a:t>Single</a:t>
            </a:r>
            <a:r>
              <a:rPr sz="3000" b="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b="0" spc="-5" dirty="0">
                <a:solidFill>
                  <a:srgbClr val="00498E"/>
                </a:solidFill>
                <a:latin typeface="Arial MT"/>
                <a:cs typeface="Arial MT"/>
              </a:rPr>
              <a:t>Core,</a:t>
            </a:r>
            <a:r>
              <a:rPr sz="3000" b="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b="0" spc="-5" dirty="0">
                <a:solidFill>
                  <a:srgbClr val="00498E"/>
                </a:solidFill>
                <a:latin typeface="Arial MT"/>
                <a:cs typeface="Arial MT"/>
              </a:rPr>
              <a:t>Dual</a:t>
            </a:r>
            <a:r>
              <a:rPr sz="3000" b="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b="0" spc="-5" dirty="0">
                <a:solidFill>
                  <a:srgbClr val="00498E"/>
                </a:solidFill>
                <a:latin typeface="Arial MT"/>
                <a:cs typeface="Arial MT"/>
              </a:rPr>
              <a:t>Core,</a:t>
            </a:r>
            <a:r>
              <a:rPr sz="3000" b="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b="0" spc="-5" dirty="0">
                <a:solidFill>
                  <a:srgbClr val="00498E"/>
                </a:solidFill>
                <a:latin typeface="Arial MT"/>
                <a:cs typeface="Arial MT"/>
              </a:rPr>
              <a:t>Quad-Core</a:t>
            </a:r>
            <a:r>
              <a:rPr sz="3000" b="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b="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3000" b="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b="0" dirty="0">
                <a:solidFill>
                  <a:srgbClr val="00498E"/>
                </a:solidFill>
                <a:latin typeface="Arial MT"/>
                <a:cs typeface="Arial MT"/>
              </a:rPr>
              <a:t>Hexa</a:t>
            </a:r>
            <a:r>
              <a:rPr sz="3000" b="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000" b="0" spc="-5" dirty="0">
                <a:solidFill>
                  <a:srgbClr val="00498E"/>
                </a:solidFill>
                <a:latin typeface="Arial MT"/>
                <a:cs typeface="Arial MT"/>
              </a:rPr>
              <a:t>Core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540" y="1073889"/>
            <a:ext cx="7069455" cy="12077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que</a:t>
            </a:r>
            <a:r>
              <a:rPr sz="28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são?</a:t>
            </a:r>
            <a:endParaRPr sz="2800">
              <a:latin typeface="Arial MT"/>
              <a:cs typeface="Arial MT"/>
            </a:endParaRPr>
          </a:p>
          <a:p>
            <a:pPr marL="698500" lvl="1" indent="-229870">
              <a:lnSpc>
                <a:spcPts val="2740"/>
              </a:lnSpc>
              <a:spcBef>
                <a:spcPts val="220"/>
              </a:spcBef>
              <a:buChar char="•"/>
              <a:tabLst>
                <a:tab pos="699135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São processadores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 mais de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um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núcleo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endParaRPr sz="2400">
              <a:latin typeface="Arial MT"/>
              <a:cs typeface="Arial MT"/>
            </a:endParaRPr>
          </a:p>
          <a:p>
            <a:pPr marL="698500">
              <a:lnSpc>
                <a:spcPts val="2740"/>
              </a:lnSpc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processamento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4736" y="2421635"/>
            <a:ext cx="8135620" cy="4319270"/>
            <a:chOff x="554736" y="2421635"/>
            <a:chExt cx="8135620" cy="4319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736" y="2421635"/>
              <a:ext cx="8135111" cy="2339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4808" y="4760974"/>
              <a:ext cx="3788664" cy="197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19810"/>
            <a:ext cx="7496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498E"/>
                </a:solidFill>
                <a:latin typeface="Arial MT"/>
                <a:cs typeface="Arial MT"/>
              </a:rPr>
              <a:t>Single</a:t>
            </a:r>
            <a:r>
              <a:rPr b="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498E"/>
                </a:solidFill>
                <a:latin typeface="Arial MT"/>
                <a:cs typeface="Arial MT"/>
              </a:rPr>
              <a:t>Core,</a:t>
            </a:r>
            <a:r>
              <a:rPr b="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498E"/>
                </a:solidFill>
                <a:latin typeface="Arial MT"/>
                <a:cs typeface="Arial MT"/>
              </a:rPr>
              <a:t>Dual</a:t>
            </a:r>
            <a:r>
              <a:rPr b="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498E"/>
                </a:solidFill>
                <a:latin typeface="Arial MT"/>
                <a:cs typeface="Arial MT"/>
              </a:rPr>
              <a:t>Core</a:t>
            </a:r>
            <a:r>
              <a:rPr b="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b="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498E"/>
                </a:solidFill>
                <a:latin typeface="Arial MT"/>
                <a:cs typeface="Arial MT"/>
              </a:rPr>
              <a:t>Quad-Core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370" y="1433800"/>
            <a:ext cx="7294880" cy="28346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funcionam?</a:t>
            </a:r>
            <a:endParaRPr sz="280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Modo</a:t>
            </a:r>
            <a:r>
              <a:rPr sz="24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geral: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498E"/>
              </a:buClr>
              <a:buFont typeface="Arial MT"/>
              <a:buChar char="•"/>
            </a:pPr>
            <a:endParaRPr sz="3150">
              <a:latin typeface="Arial MT"/>
              <a:cs typeface="Arial MT"/>
            </a:endParaRPr>
          </a:p>
          <a:p>
            <a:pPr marL="1155700" marR="405765" lvl="2" indent="-229235">
              <a:lnSpc>
                <a:spcPts val="2160"/>
              </a:lnSpc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Funciona</a:t>
            </a:r>
            <a:r>
              <a:rPr sz="20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como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se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computador</a:t>
            </a:r>
            <a:r>
              <a:rPr sz="2000" spc="-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tivesse</a:t>
            </a:r>
            <a:r>
              <a:rPr sz="20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2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mais </a:t>
            </a:r>
            <a:r>
              <a:rPr sz="2000" spc="-5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processadores;</a:t>
            </a:r>
            <a:endParaRPr sz="20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55"/>
              </a:spcBef>
              <a:buClr>
                <a:srgbClr val="00498E"/>
              </a:buClr>
              <a:buFont typeface="Arial MT"/>
              <a:buChar char="•"/>
            </a:pPr>
            <a:endParaRPr sz="2700">
              <a:latin typeface="Arial MT"/>
              <a:cs typeface="Arial MT"/>
            </a:endParaRPr>
          </a:p>
          <a:p>
            <a:pPr marL="1155700" marR="5080" lvl="2" indent="-229235">
              <a:lnSpc>
                <a:spcPts val="2160"/>
              </a:lnSpc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Compartilhando</a:t>
            </a:r>
            <a:r>
              <a:rPr sz="200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único </a:t>
            </a: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socket</a:t>
            </a:r>
            <a:r>
              <a:rPr sz="2000" i="1" spc="-4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comunicação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entre </a:t>
            </a:r>
            <a:r>
              <a:rPr sz="2000" spc="-5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eles</a:t>
            </a:r>
            <a:r>
              <a:rPr sz="200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é realizada</a:t>
            </a:r>
            <a:r>
              <a:rPr sz="20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0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rapidamente;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519810"/>
            <a:ext cx="7496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498E"/>
                </a:solidFill>
                <a:latin typeface="Arial MT"/>
                <a:cs typeface="Arial MT"/>
              </a:rPr>
              <a:t>Single</a:t>
            </a:r>
            <a:r>
              <a:rPr b="0" spc="-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498E"/>
                </a:solidFill>
                <a:latin typeface="Arial MT"/>
                <a:cs typeface="Arial MT"/>
              </a:rPr>
              <a:t>Core,</a:t>
            </a:r>
            <a:r>
              <a:rPr b="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498E"/>
                </a:solidFill>
                <a:latin typeface="Arial MT"/>
                <a:cs typeface="Arial MT"/>
              </a:rPr>
              <a:t>Dual</a:t>
            </a:r>
            <a:r>
              <a:rPr b="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498E"/>
                </a:solidFill>
                <a:latin typeface="Arial MT"/>
                <a:cs typeface="Arial MT"/>
              </a:rPr>
              <a:t>Core</a:t>
            </a:r>
            <a:r>
              <a:rPr b="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b="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498E"/>
                </a:solidFill>
                <a:latin typeface="Arial MT"/>
                <a:cs typeface="Arial MT"/>
              </a:rPr>
              <a:t>Quad-Core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1505809"/>
            <a:ext cx="6247765" cy="34575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50"/>
              </a:spcBef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funcionam?</a:t>
            </a:r>
            <a:endParaRPr sz="28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220"/>
              </a:spcBef>
              <a:buChar char="•"/>
              <a:tabLst>
                <a:tab pos="699135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Linhas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implementação: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498E"/>
              </a:buClr>
              <a:buFont typeface="Arial MT"/>
              <a:buChar char="•"/>
            </a:pPr>
            <a:endParaRPr sz="3150">
              <a:latin typeface="Arial MT"/>
              <a:cs typeface="Arial MT"/>
            </a:endParaRPr>
          </a:p>
          <a:p>
            <a:pPr marL="1155700" marR="5080" lvl="2" indent="-228600">
              <a:lnSpc>
                <a:spcPts val="2160"/>
              </a:lnSpc>
              <a:spcBef>
                <a:spcPts val="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Fast-and-Narrow:</a:t>
            </a:r>
            <a:r>
              <a:rPr sz="2000" i="1" spc="-5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Poucos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núcleos</a:t>
            </a:r>
            <a:r>
              <a:rPr sz="20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00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muita </a:t>
            </a:r>
            <a:r>
              <a:rPr sz="2000" spc="-5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capacidade</a:t>
            </a:r>
            <a:r>
              <a:rPr sz="2000" spc="-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processamento</a:t>
            </a:r>
            <a:endParaRPr sz="2000">
              <a:latin typeface="Arial MT"/>
              <a:cs typeface="Arial MT"/>
            </a:endParaRPr>
          </a:p>
          <a:p>
            <a:pPr marL="1612900" lvl="3" indent="-229235">
              <a:lnSpc>
                <a:spcPct val="100000"/>
              </a:lnSpc>
              <a:spcBef>
                <a:spcPts val="260"/>
              </a:spcBef>
              <a:buChar char="•"/>
              <a:tabLst>
                <a:tab pos="1612900" algn="l"/>
                <a:tab pos="1613535" algn="l"/>
              </a:tabLst>
            </a:pP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Intel</a:t>
            </a:r>
            <a:endParaRPr sz="1800">
              <a:latin typeface="Arial MT"/>
              <a:cs typeface="Arial MT"/>
            </a:endParaRPr>
          </a:p>
          <a:p>
            <a:pPr lvl="3">
              <a:lnSpc>
                <a:spcPct val="100000"/>
              </a:lnSpc>
              <a:spcBef>
                <a:spcPts val="20"/>
              </a:spcBef>
              <a:buClr>
                <a:srgbClr val="00498E"/>
              </a:buClr>
              <a:buFont typeface="Arial MT"/>
              <a:buChar char="•"/>
            </a:pPr>
            <a:endParaRPr sz="2750">
              <a:latin typeface="Arial MT"/>
              <a:cs typeface="Arial MT"/>
            </a:endParaRPr>
          </a:p>
          <a:p>
            <a:pPr marL="1155700" marR="45720" lvl="2" indent="-228600">
              <a:lnSpc>
                <a:spcPts val="216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i="1" dirty="0">
                <a:solidFill>
                  <a:srgbClr val="00498E"/>
                </a:solidFill>
                <a:latin typeface="Arial"/>
                <a:cs typeface="Arial"/>
              </a:rPr>
              <a:t>Slow-and-Wide:</a:t>
            </a:r>
            <a:r>
              <a:rPr sz="2000" i="1" spc="-60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Muitos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núcleos</a:t>
            </a:r>
            <a:r>
              <a:rPr sz="200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000" spc="-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98E"/>
                </a:solidFill>
                <a:latin typeface="Arial MT"/>
                <a:cs typeface="Arial MT"/>
              </a:rPr>
              <a:t>“pouca” </a:t>
            </a:r>
            <a:r>
              <a:rPr sz="2000" spc="-5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capacidade</a:t>
            </a:r>
            <a:r>
              <a:rPr sz="2000" spc="-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498E"/>
                </a:solidFill>
                <a:latin typeface="Arial MT"/>
                <a:cs typeface="Arial MT"/>
              </a:rPr>
              <a:t>processamento</a:t>
            </a:r>
            <a:endParaRPr sz="2000">
              <a:latin typeface="Arial MT"/>
              <a:cs typeface="Arial MT"/>
            </a:endParaRPr>
          </a:p>
          <a:p>
            <a:pPr marL="1612900" lvl="3" indent="-229235">
              <a:lnSpc>
                <a:spcPct val="100000"/>
              </a:lnSpc>
              <a:spcBef>
                <a:spcPts val="265"/>
              </a:spcBef>
              <a:buChar char="•"/>
              <a:tabLst>
                <a:tab pos="1612900" algn="l"/>
                <a:tab pos="1613535" algn="l"/>
              </a:tabLst>
            </a:pPr>
            <a:r>
              <a:rPr sz="1800" dirty="0">
                <a:solidFill>
                  <a:srgbClr val="00498E"/>
                </a:solidFill>
                <a:latin typeface="Arial MT"/>
                <a:cs typeface="Arial MT"/>
              </a:rPr>
              <a:t>IBM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16" y="1124711"/>
            <a:ext cx="7822692" cy="50398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5098" y="198881"/>
            <a:ext cx="420243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0504" marR="5080" indent="-21844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12A35"/>
                </a:solidFill>
                <a:latin typeface="Calibri"/>
                <a:cs typeface="Calibri"/>
              </a:rPr>
              <a:t>1ª </a:t>
            </a:r>
            <a:r>
              <a:rPr sz="2800" spc="-20" dirty="0">
                <a:solidFill>
                  <a:srgbClr val="212A35"/>
                </a:solidFill>
                <a:latin typeface="Calibri"/>
                <a:cs typeface="Calibri"/>
              </a:rPr>
              <a:t>GERAÇÃO</a:t>
            </a:r>
            <a:r>
              <a:rPr sz="2800" spc="2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12A35"/>
                </a:solidFill>
                <a:latin typeface="Calibri"/>
                <a:cs typeface="Calibri"/>
              </a:rPr>
              <a:t>-</a:t>
            </a:r>
            <a:r>
              <a:rPr sz="280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12A35"/>
                </a:solidFill>
                <a:latin typeface="Calibri"/>
                <a:cs typeface="Calibri"/>
              </a:rPr>
              <a:t>XT</a:t>
            </a:r>
            <a:r>
              <a:rPr sz="2800" spc="-1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12A35"/>
                </a:solidFill>
                <a:latin typeface="Calibri"/>
                <a:cs typeface="Calibri"/>
              </a:rPr>
              <a:t>8086/8088 </a:t>
            </a:r>
            <a:r>
              <a:rPr sz="2800" spc="-62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212A35"/>
                </a:solidFill>
                <a:latin typeface="Calibri"/>
                <a:cs typeface="Calibri"/>
              </a:rPr>
              <a:t>ENCAPSULAMENTO</a:t>
            </a:r>
            <a:r>
              <a:rPr sz="2800" spc="4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212A35"/>
                </a:solidFill>
                <a:latin typeface="Calibri"/>
                <a:cs typeface="Calibri"/>
              </a:rPr>
              <a:t>=</a:t>
            </a:r>
            <a:r>
              <a:rPr sz="280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212A35"/>
                </a:solidFill>
                <a:latin typeface="Calibri"/>
                <a:cs typeface="Calibri"/>
              </a:rPr>
              <a:t>DIP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495" y="830580"/>
            <a:ext cx="8353044" cy="53629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9060" y="192481"/>
            <a:ext cx="4010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212A35"/>
                </a:solidFill>
                <a:latin typeface="Calibri"/>
                <a:cs typeface="Calibri"/>
              </a:rPr>
              <a:t>2ª</a:t>
            </a:r>
            <a:r>
              <a:rPr spc="-3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212A35"/>
                </a:solidFill>
                <a:latin typeface="Calibri"/>
                <a:cs typeface="Calibri"/>
              </a:rPr>
              <a:t>GERAÇÃO</a:t>
            </a:r>
            <a:r>
              <a:rPr spc="-30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12A35"/>
                </a:solidFill>
                <a:latin typeface="Calibri"/>
                <a:cs typeface="Calibri"/>
              </a:rPr>
              <a:t>–</a:t>
            </a:r>
            <a:r>
              <a:rPr spc="-35" dirty="0">
                <a:solidFill>
                  <a:srgbClr val="212A35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12A35"/>
                </a:solidFill>
                <a:latin typeface="Calibri"/>
                <a:cs typeface="Calibri"/>
              </a:rPr>
              <a:t>80286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9060" y="192481"/>
            <a:ext cx="4010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3ª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GERAÇÃO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–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80386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1412747"/>
            <a:ext cx="6708648" cy="45217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3964" y="5734811"/>
            <a:ext cx="405765" cy="268605"/>
          </a:xfrm>
          <a:custGeom>
            <a:avLst/>
            <a:gdLst/>
            <a:ahLst/>
            <a:cxnLst/>
            <a:rect l="l" t="t" r="r" b="b"/>
            <a:pathLst>
              <a:path w="405764" h="268604">
                <a:moveTo>
                  <a:pt x="405384" y="268224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545067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80732" y="781811"/>
              <a:ext cx="1551940" cy="1134110"/>
            </a:xfrm>
            <a:custGeom>
              <a:avLst/>
              <a:gdLst/>
              <a:ahLst/>
              <a:cxnLst/>
              <a:rect l="l" t="t" r="r" b="b"/>
              <a:pathLst>
                <a:path w="1551940" h="1134110">
                  <a:moveTo>
                    <a:pt x="0" y="1133855"/>
                  </a:moveTo>
                  <a:lnTo>
                    <a:pt x="1551432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250" y="662686"/>
            <a:ext cx="7998459" cy="6040120"/>
            <a:chOff x="222250" y="662686"/>
            <a:chExt cx="7998459" cy="6040120"/>
          </a:xfrm>
        </p:grpSpPr>
        <p:sp>
          <p:nvSpPr>
            <p:cNvPr id="8" name="object 8"/>
            <p:cNvSpPr/>
            <p:nvPr/>
          </p:nvSpPr>
          <p:spPr>
            <a:xfrm>
              <a:off x="251459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723" y="5948133"/>
              <a:ext cx="7487284" cy="726440"/>
            </a:xfrm>
            <a:custGeom>
              <a:avLst/>
              <a:gdLst/>
              <a:ahLst/>
              <a:cxnLst/>
              <a:rect l="l" t="t" r="r" b="b"/>
              <a:pathLst>
                <a:path w="7487284" h="726440">
                  <a:moveTo>
                    <a:pt x="7486904" y="0"/>
                  </a:moveTo>
                  <a:lnTo>
                    <a:pt x="0" y="725944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15029" y="1252804"/>
            <a:ext cx="24257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Definição</a:t>
            </a:r>
            <a:endParaRPr sz="3500"/>
          </a:p>
        </p:txBody>
      </p:sp>
      <p:sp>
        <p:nvSpPr>
          <p:cNvPr id="11" name="object 11"/>
          <p:cNvSpPr txBox="1"/>
          <p:nvPr/>
        </p:nvSpPr>
        <p:spPr>
          <a:xfrm>
            <a:off x="805687" y="1994154"/>
            <a:ext cx="7644765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latin typeface="Courier New"/>
                <a:cs typeface="Courier New"/>
              </a:rPr>
              <a:t>Os processadores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comuns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trabalham apenas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com lógica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digital binária.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Existem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processadores simples,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que realizam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um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número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pequeno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tarefas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também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existem processadores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mais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sofisticados,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que podem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ser utilizados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para os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mais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diferentes objetivos,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desde que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programados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apropriadamente.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2416" y="765048"/>
            <a:ext cx="937260" cy="1009015"/>
          </a:xfrm>
          <a:custGeom>
            <a:avLst/>
            <a:gdLst/>
            <a:ahLst/>
            <a:cxnLst/>
            <a:rect l="l" t="t" r="r" b="b"/>
            <a:pathLst>
              <a:path w="937260" h="1009014">
                <a:moveTo>
                  <a:pt x="937260" y="1008888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6" y="958596"/>
            <a:ext cx="8484108" cy="55900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9060" y="192481"/>
            <a:ext cx="4010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4ª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GERAÇÃO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–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80486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0" y="192481"/>
            <a:ext cx="46659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5ª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GERAÇÃO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–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PENTIUM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6420" y="1120140"/>
            <a:ext cx="5183123" cy="518464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16" y="932688"/>
            <a:ext cx="8101583" cy="55199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8838" y="51943"/>
            <a:ext cx="63925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6ª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GERAÇÃO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PENTIUM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II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CELERON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911351"/>
            <a:ext cx="7956804" cy="55412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5498" y="51943"/>
            <a:ext cx="65011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6ª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GERAÇÃO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PENTIUM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III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10" dirty="0">
                <a:latin typeface="Calibri"/>
                <a:cs typeface="Calibri"/>
              </a:rPr>
              <a:t> CELERON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36" y="893063"/>
            <a:ext cx="8756904" cy="59649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3138" y="51943"/>
            <a:ext cx="61671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6ª</a:t>
            </a:r>
            <a:r>
              <a:rPr sz="3200" spc="-15" dirty="0">
                <a:latin typeface="Calibri"/>
                <a:cs typeface="Calibri"/>
              </a:rPr>
              <a:t> GERAÇÃO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SERVIDORES DE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REDE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773" y="51943"/>
            <a:ext cx="43707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7ª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GERAÇÃO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PENTIUM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4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16" y="932688"/>
            <a:ext cx="7581900" cy="562660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0605" y="51943"/>
            <a:ext cx="40100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7ª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GERAÇÃO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CELERON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19" y="932688"/>
            <a:ext cx="7661148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136" y="976883"/>
            <a:ext cx="8468995" cy="5524500"/>
            <a:chOff x="326136" y="976883"/>
            <a:chExt cx="8468995" cy="5524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136" y="976883"/>
              <a:ext cx="6550152" cy="41818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9964" y="4596383"/>
              <a:ext cx="1524000" cy="1905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5436" y="1749551"/>
              <a:ext cx="2639567" cy="263804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28542" y="51943"/>
            <a:ext cx="34969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7ª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GERAÇÃO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XEON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7457" y="51943"/>
            <a:ext cx="56235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7ª</a:t>
            </a:r>
            <a:r>
              <a:rPr sz="3200" spc="-15" dirty="0">
                <a:latin typeface="Calibri"/>
                <a:cs typeface="Calibri"/>
              </a:rPr>
              <a:t> GERAÇÃO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SOQUETE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LGA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775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5707" y="920496"/>
            <a:ext cx="5679948" cy="27371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416" y="3843528"/>
            <a:ext cx="7726680" cy="248869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68" y="932688"/>
            <a:ext cx="8212835" cy="52821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3282" y="51943"/>
            <a:ext cx="53886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SOQUETE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LGA-775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(SOQUETE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T)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7555" y="5445252"/>
            <a:ext cx="622300" cy="558165"/>
          </a:xfrm>
          <a:custGeom>
            <a:avLst/>
            <a:gdLst/>
            <a:ahLst/>
            <a:cxnLst/>
            <a:rect l="l" t="t" r="r" b="b"/>
            <a:pathLst>
              <a:path w="622300" h="558164">
                <a:moveTo>
                  <a:pt x="621792" y="557784"/>
                </a:moveTo>
                <a:lnTo>
                  <a:pt x="0" y="0"/>
                </a:lnTo>
              </a:path>
            </a:pathLst>
          </a:custGeom>
          <a:ln w="57911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545067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80732" y="781811"/>
              <a:ext cx="1551940" cy="1134110"/>
            </a:xfrm>
            <a:custGeom>
              <a:avLst/>
              <a:gdLst/>
              <a:ahLst/>
              <a:cxnLst/>
              <a:rect l="l" t="t" r="r" b="b"/>
              <a:pathLst>
                <a:path w="1551940" h="1134110">
                  <a:moveTo>
                    <a:pt x="0" y="1133855"/>
                  </a:moveTo>
                  <a:lnTo>
                    <a:pt x="1551432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250" y="662686"/>
            <a:ext cx="7998459" cy="6040120"/>
            <a:chOff x="222250" y="662686"/>
            <a:chExt cx="7998459" cy="6040120"/>
          </a:xfrm>
        </p:grpSpPr>
        <p:sp>
          <p:nvSpPr>
            <p:cNvPr id="8" name="object 8"/>
            <p:cNvSpPr/>
            <p:nvPr/>
          </p:nvSpPr>
          <p:spPr>
            <a:xfrm>
              <a:off x="251459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723" y="5948133"/>
              <a:ext cx="7487284" cy="726440"/>
            </a:xfrm>
            <a:custGeom>
              <a:avLst/>
              <a:gdLst/>
              <a:ahLst/>
              <a:cxnLst/>
              <a:rect l="l" t="t" r="r" b="b"/>
              <a:pathLst>
                <a:path w="7487284" h="726440">
                  <a:moveTo>
                    <a:pt x="7486904" y="0"/>
                  </a:moveTo>
                  <a:lnTo>
                    <a:pt x="0" y="725944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86454" y="1624406"/>
            <a:ext cx="24257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Definição</a:t>
            </a:r>
            <a:endParaRPr sz="3500"/>
          </a:p>
        </p:txBody>
      </p:sp>
      <p:sp>
        <p:nvSpPr>
          <p:cNvPr id="11" name="object 11"/>
          <p:cNvSpPr txBox="1"/>
          <p:nvPr/>
        </p:nvSpPr>
        <p:spPr>
          <a:xfrm>
            <a:off x="775208" y="2365629"/>
            <a:ext cx="7656830" cy="307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1430" algn="ctr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latin typeface="Courier New"/>
                <a:cs typeface="Courier New"/>
              </a:rPr>
              <a:t>Em geral,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fala-se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que um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processador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é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melhor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do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outro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na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medida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em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ele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pode realizar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uma mesma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tarefa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em menos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tempo,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ou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com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mais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eficiência.</a:t>
            </a:r>
            <a:endParaRPr sz="2500">
              <a:latin typeface="Courier New"/>
              <a:cs typeface="Courier New"/>
            </a:endParaRPr>
          </a:p>
          <a:p>
            <a:pPr marL="12065" marR="15875" indent="635" algn="ctr">
              <a:lnSpc>
                <a:spcPct val="100000"/>
              </a:lnSpc>
            </a:pPr>
            <a:r>
              <a:rPr sz="2500" b="1" spc="-5" dirty="0">
                <a:latin typeface="Courier New"/>
                <a:cs typeface="Courier New"/>
              </a:rPr>
              <a:t>Processadores podem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ser projetados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para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tarefas extremamente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específicas,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realizando-as</a:t>
            </a:r>
            <a:r>
              <a:rPr sz="2500" b="1" spc="-10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com eficiência insuperável</a:t>
            </a:r>
            <a:endParaRPr sz="2500">
              <a:latin typeface="Courier New"/>
              <a:cs typeface="Courier New"/>
            </a:endParaRPr>
          </a:p>
          <a:p>
            <a:pPr marR="635" algn="ctr">
              <a:lnSpc>
                <a:spcPct val="100000"/>
              </a:lnSpc>
              <a:spcBef>
                <a:spcPts val="50"/>
              </a:spcBef>
            </a:pPr>
            <a:r>
              <a:rPr sz="2500" b="1" spc="-5" dirty="0">
                <a:latin typeface="Courier New"/>
                <a:cs typeface="Courier New"/>
              </a:rPr>
              <a:t>(eletrodomésticos).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2416" y="765048"/>
            <a:ext cx="1199515" cy="1452880"/>
          </a:xfrm>
          <a:custGeom>
            <a:avLst/>
            <a:gdLst/>
            <a:ahLst/>
            <a:cxnLst/>
            <a:rect l="l" t="t" r="r" b="b"/>
            <a:pathLst>
              <a:path w="1199514" h="1452880">
                <a:moveTo>
                  <a:pt x="1199388" y="1452372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8" y="932688"/>
            <a:ext cx="8453628" cy="53995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6222" y="51943"/>
            <a:ext cx="40614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8ª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GERAÇÃO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ITANIUM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" y="751331"/>
            <a:ext cx="8103108" cy="51252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9794" y="51943"/>
            <a:ext cx="48139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8ª</a:t>
            </a:r>
            <a:r>
              <a:rPr sz="3200" spc="-15" dirty="0">
                <a:latin typeface="Calibri"/>
                <a:cs typeface="Calibri"/>
              </a:rPr>
              <a:t> GERAÇÃO </a:t>
            </a:r>
            <a:r>
              <a:rPr sz="3200" dirty="0">
                <a:latin typeface="Calibri"/>
                <a:cs typeface="Calibri"/>
              </a:rPr>
              <a:t>INTEL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64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BITS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7582" y="74803"/>
            <a:ext cx="6956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PROCESSADORES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DUAL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(NÚCLEO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DUPLO)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3" y="932688"/>
            <a:ext cx="7705344" cy="502615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3736" y="108966"/>
            <a:ext cx="6956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PROCESSADORES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DUAL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CORE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(NÚCLEO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DUPLO)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44" y="943355"/>
            <a:ext cx="7731252" cy="538886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3810" y="54991"/>
            <a:ext cx="69665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PROCESSADORES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DUAL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CORE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(NÚCLEO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DUPLO)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44" y="943355"/>
            <a:ext cx="7731252" cy="538886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9113" y="129921"/>
            <a:ext cx="6726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PROCESSADORES</a:t>
            </a:r>
            <a:r>
              <a:rPr sz="2400" spc="-20" dirty="0">
                <a:latin typeface="Calibri"/>
                <a:cs typeface="Calibri"/>
              </a:rPr>
              <a:t> DUAL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(NÚCLEO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QUÁDRUPLO)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488" y="908303"/>
            <a:ext cx="843838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332231"/>
            <a:ext cx="7632192" cy="575767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209" y="205562"/>
            <a:ext cx="1929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25252"/>
                </a:solidFill>
                <a:latin typeface="Calibri"/>
                <a:cs typeface="Calibri"/>
              </a:rPr>
              <a:t>E</a:t>
            </a:r>
            <a:r>
              <a:rPr sz="28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525252"/>
                </a:solidFill>
                <a:latin typeface="Calibri"/>
                <a:cs typeface="Calibri"/>
              </a:rPr>
              <a:t>agora?????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754380"/>
            <a:ext cx="7418832" cy="49682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463" y="196977"/>
            <a:ext cx="25609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525252"/>
                </a:solidFill>
                <a:latin typeface="Calibri"/>
                <a:cs typeface="Calibri"/>
              </a:rPr>
              <a:t>Intel</a:t>
            </a:r>
            <a:r>
              <a:rPr sz="4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525252"/>
                </a:solidFill>
                <a:latin typeface="Calibri"/>
                <a:cs typeface="Calibri"/>
              </a:rPr>
              <a:t>Core</a:t>
            </a:r>
            <a:r>
              <a:rPr sz="40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525252"/>
                </a:solidFill>
                <a:latin typeface="Calibri"/>
                <a:cs typeface="Calibri"/>
              </a:rPr>
              <a:t>i3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375" y="1244497"/>
            <a:ext cx="8083550" cy="386715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780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800" b="1" spc="-25" dirty="0">
                <a:latin typeface="Calibri"/>
                <a:cs typeface="Calibri"/>
              </a:rPr>
              <a:t>Voltado</a:t>
            </a:r>
            <a:r>
              <a:rPr sz="2800" b="1" spc="-5" dirty="0">
                <a:latin typeface="Calibri"/>
                <a:cs typeface="Calibri"/>
              </a:rPr>
              <a:t> a um público </a:t>
            </a:r>
            <a:r>
              <a:rPr sz="2800" b="1" spc="-10" dirty="0">
                <a:latin typeface="Calibri"/>
                <a:cs typeface="Calibri"/>
              </a:rPr>
              <a:t>menos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exigente</a:t>
            </a:r>
            <a:endParaRPr sz="2800">
              <a:latin typeface="Calibri"/>
              <a:cs typeface="Calibri"/>
            </a:endParaRPr>
          </a:p>
          <a:p>
            <a:pPr marL="299085" marR="229235" indent="-287020">
              <a:lnSpc>
                <a:spcPct val="150000"/>
              </a:lnSpc>
              <a:spcBef>
                <a:spcPts val="5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800" b="1" spc="-15" dirty="0">
                <a:latin typeface="Calibri"/>
                <a:cs typeface="Calibri"/>
              </a:rPr>
              <a:t>Possui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2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núcleos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processamentos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c/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Intel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Hyper-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Treading(várias</a:t>
            </a:r>
            <a:r>
              <a:rPr sz="2800" b="1" spc="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atividades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simultaneamente)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680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800" b="1" spc="-5" dirty="0">
                <a:latin typeface="Calibri"/>
                <a:cs typeface="Calibri"/>
              </a:rPr>
              <a:t>Cache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L3 de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4MB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680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800" b="1" spc="-10" dirty="0">
                <a:latin typeface="Calibri"/>
                <a:cs typeface="Calibri"/>
              </a:rPr>
              <a:t>Suporte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para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memória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DDR3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até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1333MHZ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680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800" b="1" spc="-10" dirty="0">
                <a:latin typeface="Calibri"/>
                <a:cs typeface="Calibri"/>
              </a:rPr>
              <a:t>Controlador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vídeo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–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Intel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HD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Graphics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733MHz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0231" y="227075"/>
            <a:ext cx="1514855" cy="15148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3471" y="2808732"/>
            <a:ext cx="2144268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823" y="263143"/>
            <a:ext cx="4590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525252"/>
                </a:solidFill>
                <a:latin typeface="Calibri"/>
                <a:cs typeface="Calibri"/>
              </a:rPr>
              <a:t>Intel</a:t>
            </a:r>
            <a:r>
              <a:rPr sz="4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525252"/>
                </a:solidFill>
                <a:latin typeface="Calibri"/>
                <a:cs typeface="Calibri"/>
              </a:rPr>
              <a:t>Core</a:t>
            </a:r>
            <a:r>
              <a:rPr sz="4000" spc="-5" dirty="0">
                <a:solidFill>
                  <a:srgbClr val="525252"/>
                </a:solidFill>
                <a:latin typeface="Calibri"/>
                <a:cs typeface="Calibri"/>
              </a:rPr>
              <a:t> i3</a:t>
            </a:r>
            <a:r>
              <a:rPr sz="4000" spc="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525252"/>
                </a:solidFill>
                <a:latin typeface="Calibri"/>
                <a:cs typeface="Calibri"/>
              </a:rPr>
              <a:t>-</a:t>
            </a:r>
            <a:r>
              <a:rPr sz="4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30" dirty="0">
                <a:solidFill>
                  <a:srgbClr val="525252"/>
                </a:solidFill>
                <a:latin typeface="Calibri"/>
                <a:cs typeface="Calibri"/>
              </a:rPr>
              <a:t>geração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0231" y="227075"/>
            <a:ext cx="1514855" cy="15148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7184" y="3960876"/>
            <a:ext cx="2142743" cy="16002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71321" y="2301620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19">
                <a:moveTo>
                  <a:pt x="5193817" y="0"/>
                </a:moveTo>
                <a:lnTo>
                  <a:pt x="0" y="0"/>
                </a:lnTo>
                <a:lnTo>
                  <a:pt x="0" y="19812"/>
                </a:lnTo>
                <a:lnTo>
                  <a:pt x="5193817" y="19812"/>
                </a:lnTo>
                <a:lnTo>
                  <a:pt x="5193817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1321" y="2667380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19">
                <a:moveTo>
                  <a:pt x="5193817" y="0"/>
                </a:moveTo>
                <a:lnTo>
                  <a:pt x="0" y="0"/>
                </a:lnTo>
                <a:lnTo>
                  <a:pt x="0" y="19812"/>
                </a:lnTo>
                <a:lnTo>
                  <a:pt x="5193817" y="19812"/>
                </a:lnTo>
                <a:lnTo>
                  <a:pt x="5193817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1321" y="3033141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19">
                <a:moveTo>
                  <a:pt x="5193817" y="0"/>
                </a:moveTo>
                <a:lnTo>
                  <a:pt x="0" y="0"/>
                </a:lnTo>
                <a:lnTo>
                  <a:pt x="0" y="19812"/>
                </a:lnTo>
                <a:lnTo>
                  <a:pt x="5193817" y="19812"/>
                </a:lnTo>
                <a:lnTo>
                  <a:pt x="5193817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1321" y="3398901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20">
                <a:moveTo>
                  <a:pt x="5193817" y="0"/>
                </a:moveTo>
                <a:lnTo>
                  <a:pt x="0" y="0"/>
                </a:lnTo>
                <a:lnTo>
                  <a:pt x="0" y="19812"/>
                </a:lnTo>
                <a:lnTo>
                  <a:pt x="5193817" y="19812"/>
                </a:lnTo>
                <a:lnTo>
                  <a:pt x="5193817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5823" y="1217803"/>
            <a:ext cx="609092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Previous Generation Intel®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Core™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i3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Processor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2nd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Generation</a:t>
            </a:r>
            <a:r>
              <a:rPr sz="240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Intel®</a:t>
            </a:r>
            <a:r>
              <a:rPr sz="24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Core™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i3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Processors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3rd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Generation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Intel®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Core™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i3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Processors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4th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Generation</a:t>
            </a:r>
            <a:r>
              <a:rPr sz="2400" spc="-3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Intel®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Core™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i3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Processors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5th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Generation</a:t>
            </a:r>
            <a:r>
              <a:rPr sz="2400" spc="-3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Intel®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Core™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i3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Processors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6th</a:t>
            </a:r>
            <a:r>
              <a:rPr sz="2400" spc="-25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Generation</a:t>
            </a:r>
            <a:r>
              <a:rPr sz="2400" spc="-45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Intel®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Core™</a:t>
            </a:r>
            <a:r>
              <a:rPr sz="2400" spc="-20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i3</a:t>
            </a:r>
            <a:r>
              <a:rPr sz="2400" spc="-20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Processors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9855" y="4797552"/>
            <a:ext cx="1270000" cy="1205865"/>
          </a:xfrm>
          <a:custGeom>
            <a:avLst/>
            <a:gdLst/>
            <a:ahLst/>
            <a:cxnLst/>
            <a:rect l="l" t="t" r="r" b="b"/>
            <a:pathLst>
              <a:path w="1270000" h="1205864">
                <a:moveTo>
                  <a:pt x="1269492" y="1205484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545067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47916" y="781811"/>
              <a:ext cx="1984375" cy="1423670"/>
            </a:xfrm>
            <a:custGeom>
              <a:avLst/>
              <a:gdLst/>
              <a:ahLst/>
              <a:cxnLst/>
              <a:rect l="l" t="t" r="r" b="b"/>
              <a:pathLst>
                <a:path w="1984375" h="1423670">
                  <a:moveTo>
                    <a:pt x="0" y="1423415"/>
                  </a:moveTo>
                  <a:lnTo>
                    <a:pt x="1984248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250" y="662686"/>
            <a:ext cx="7998459" cy="6040120"/>
            <a:chOff x="222250" y="662686"/>
            <a:chExt cx="7998459" cy="6040120"/>
          </a:xfrm>
        </p:grpSpPr>
        <p:sp>
          <p:nvSpPr>
            <p:cNvPr id="8" name="object 8"/>
            <p:cNvSpPr/>
            <p:nvPr/>
          </p:nvSpPr>
          <p:spPr>
            <a:xfrm>
              <a:off x="251459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723" y="5948133"/>
              <a:ext cx="7487284" cy="726440"/>
            </a:xfrm>
            <a:custGeom>
              <a:avLst/>
              <a:gdLst/>
              <a:ahLst/>
              <a:cxnLst/>
              <a:rect l="l" t="t" r="r" b="b"/>
              <a:pathLst>
                <a:path w="7487284" h="726440">
                  <a:moveTo>
                    <a:pt x="7486904" y="0"/>
                  </a:moveTo>
                  <a:lnTo>
                    <a:pt x="0" y="725944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86454" y="1595704"/>
            <a:ext cx="24257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/>
              <a:t>Definição</a:t>
            </a:r>
            <a:endParaRPr sz="3500"/>
          </a:p>
        </p:txBody>
      </p:sp>
      <p:sp>
        <p:nvSpPr>
          <p:cNvPr id="11" name="object 11"/>
          <p:cNvSpPr txBox="1"/>
          <p:nvPr/>
        </p:nvSpPr>
        <p:spPr>
          <a:xfrm>
            <a:off x="680719" y="2337054"/>
            <a:ext cx="7835265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latin typeface="Courier New"/>
                <a:cs typeface="Courier New"/>
              </a:rPr>
              <a:t>Atualmente, 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processador,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vem ganhando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mais núcleos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consequentemente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aumenta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velocidade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processamento.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Os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processadores com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mais de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1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núcleo são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denominados: Dual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core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(2 núcleos)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Quad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core (4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núcleos),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Hexa core(6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núcleos),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Octa core(8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núcleos).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2416" y="765048"/>
            <a:ext cx="1199515" cy="1452880"/>
          </a:xfrm>
          <a:custGeom>
            <a:avLst/>
            <a:gdLst/>
            <a:ahLst/>
            <a:cxnLst/>
            <a:rect l="l" t="t" r="r" b="b"/>
            <a:pathLst>
              <a:path w="1199514" h="1452880">
                <a:moveTo>
                  <a:pt x="1199388" y="1452372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5267" y="126492"/>
            <a:ext cx="2808731" cy="18851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895" y="202514"/>
            <a:ext cx="25609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>
                <a:solidFill>
                  <a:srgbClr val="525252"/>
                </a:solidFill>
                <a:latin typeface="Calibri"/>
                <a:cs typeface="Calibri"/>
              </a:rPr>
              <a:t>Intel</a:t>
            </a:r>
            <a:r>
              <a:rPr sz="40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525252"/>
                </a:solidFill>
                <a:latin typeface="Calibri"/>
                <a:cs typeface="Calibri"/>
              </a:rPr>
              <a:t>Core</a:t>
            </a:r>
            <a:r>
              <a:rPr sz="4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525252"/>
                </a:solidFill>
                <a:latin typeface="Calibri"/>
                <a:cs typeface="Calibri"/>
              </a:rPr>
              <a:t>i5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375" y="865078"/>
            <a:ext cx="8529955" cy="386778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545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400" b="1" spc="-20" dirty="0">
                <a:latin typeface="Calibri"/>
                <a:cs typeface="Calibri"/>
              </a:rPr>
              <a:t>Voltado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um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público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intermediário</a:t>
            </a:r>
            <a:endParaRPr sz="2400">
              <a:latin typeface="Calibri"/>
              <a:cs typeface="Calibri"/>
            </a:endParaRPr>
          </a:p>
          <a:p>
            <a:pPr marL="299085" marR="5080" indent="-287020">
              <a:lnSpc>
                <a:spcPct val="150000"/>
              </a:lnSpc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400" b="1" spc="-10" dirty="0">
                <a:latin typeface="Calibri"/>
                <a:cs typeface="Calibri"/>
              </a:rPr>
              <a:t>Disponível </a:t>
            </a:r>
            <a:r>
              <a:rPr sz="2400" b="1" spc="-5" dirty="0">
                <a:latin typeface="Calibri"/>
                <a:cs typeface="Calibri"/>
              </a:rPr>
              <a:t>em </a:t>
            </a:r>
            <a:r>
              <a:rPr sz="2400" b="1" dirty="0">
                <a:latin typeface="Calibri"/>
                <a:cs typeface="Calibri"/>
              </a:rPr>
              <a:t>modelos de 2 ou 4 </a:t>
            </a:r>
            <a:r>
              <a:rPr sz="2400" b="1" spc="-5" dirty="0">
                <a:latin typeface="Calibri"/>
                <a:cs typeface="Calibri"/>
              </a:rPr>
              <a:t>núcleos </a:t>
            </a:r>
            <a:r>
              <a:rPr sz="2400" b="1" dirty="0">
                <a:latin typeface="Calibri"/>
                <a:cs typeface="Calibri"/>
              </a:rPr>
              <a:t>de </a:t>
            </a:r>
            <a:r>
              <a:rPr sz="2400" b="1" spc="-10" dirty="0">
                <a:latin typeface="Calibri"/>
                <a:cs typeface="Calibri"/>
              </a:rPr>
              <a:t>processamentos </a:t>
            </a:r>
            <a:r>
              <a:rPr sz="2400" b="1" spc="-5" dirty="0">
                <a:latin typeface="Calibri"/>
                <a:cs typeface="Calibri"/>
              </a:rPr>
              <a:t>c/ 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Intel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Hyper-Treading(várias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atividades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simultaneamente)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Turbo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Boost.(controla </a:t>
            </a:r>
            <a:r>
              <a:rPr sz="2400" b="1" spc="-5" dirty="0">
                <a:latin typeface="Calibri"/>
                <a:cs typeface="Calibri"/>
              </a:rPr>
              <a:t>velocidade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automaticamente)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5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400" b="1" spc="-5" dirty="0">
                <a:latin typeface="Calibri"/>
                <a:cs typeface="Calibri"/>
              </a:rPr>
              <a:t>Cache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L3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8MB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400" b="1" spc="-5" dirty="0">
                <a:latin typeface="Calibri"/>
                <a:cs typeface="Calibri"/>
              </a:rPr>
              <a:t>Suporte</a:t>
            </a:r>
            <a:r>
              <a:rPr sz="2400" b="1" spc="-15" dirty="0">
                <a:latin typeface="Calibri"/>
                <a:cs typeface="Calibri"/>
              </a:rPr>
              <a:t> para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memória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DDR3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até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1333MHZ</a:t>
            </a:r>
            <a:endParaRPr sz="2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440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400" b="1" spc="-10" dirty="0">
                <a:latin typeface="Calibri"/>
                <a:cs typeface="Calibri"/>
              </a:rPr>
              <a:t>Controlador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 </a:t>
            </a:r>
            <a:r>
              <a:rPr sz="2400" b="1" spc="-5" dirty="0">
                <a:latin typeface="Calibri"/>
                <a:cs typeface="Calibri"/>
              </a:rPr>
              <a:t>vídeo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– </a:t>
            </a:r>
            <a:r>
              <a:rPr sz="2400" b="1" spc="-15" dirty="0">
                <a:latin typeface="Calibri"/>
                <a:cs typeface="Calibri"/>
              </a:rPr>
              <a:t>Intel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HD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Graphics</a:t>
            </a:r>
            <a:r>
              <a:rPr sz="2400" b="1" dirty="0">
                <a:latin typeface="Calibri"/>
                <a:cs typeface="Calibri"/>
              </a:rPr>
              <a:t> de </a:t>
            </a:r>
            <a:r>
              <a:rPr sz="2400" b="1" spc="-10" dirty="0">
                <a:latin typeface="Calibri"/>
                <a:cs typeface="Calibri"/>
              </a:rPr>
              <a:t>733MHz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421" y="2432939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19">
                <a:moveTo>
                  <a:pt x="5193817" y="0"/>
                </a:moveTo>
                <a:lnTo>
                  <a:pt x="0" y="0"/>
                </a:lnTo>
                <a:lnTo>
                  <a:pt x="0" y="19812"/>
                </a:lnTo>
                <a:lnTo>
                  <a:pt x="5193817" y="19812"/>
                </a:lnTo>
                <a:lnTo>
                  <a:pt x="5193817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8421" y="2798698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19">
                <a:moveTo>
                  <a:pt x="5193817" y="0"/>
                </a:moveTo>
                <a:lnTo>
                  <a:pt x="0" y="0"/>
                </a:lnTo>
                <a:lnTo>
                  <a:pt x="0" y="19812"/>
                </a:lnTo>
                <a:lnTo>
                  <a:pt x="5193817" y="19812"/>
                </a:lnTo>
                <a:lnTo>
                  <a:pt x="5193817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8421" y="3164458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19">
                <a:moveTo>
                  <a:pt x="5193817" y="0"/>
                </a:moveTo>
                <a:lnTo>
                  <a:pt x="0" y="0"/>
                </a:lnTo>
                <a:lnTo>
                  <a:pt x="0" y="19812"/>
                </a:lnTo>
                <a:lnTo>
                  <a:pt x="5193817" y="19812"/>
                </a:lnTo>
                <a:lnTo>
                  <a:pt x="5193817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421" y="3530219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20">
                <a:moveTo>
                  <a:pt x="5193817" y="0"/>
                </a:moveTo>
                <a:lnTo>
                  <a:pt x="0" y="0"/>
                </a:lnTo>
                <a:lnTo>
                  <a:pt x="0" y="19811"/>
                </a:lnTo>
                <a:lnTo>
                  <a:pt x="5193817" y="19811"/>
                </a:lnTo>
                <a:lnTo>
                  <a:pt x="5193817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5823" y="1349121"/>
            <a:ext cx="574802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Previous Generation Intel® Core™ 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i5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Processor </a:t>
            </a:r>
            <a:r>
              <a:rPr sz="2400" spc="-53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2nd</a:t>
            </a:r>
            <a:r>
              <a:rPr sz="2400" u="heavy" spc="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Generation</a:t>
            </a:r>
            <a:r>
              <a:rPr sz="2400" u="heavy" spc="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Intel®</a:t>
            </a:r>
            <a:r>
              <a:rPr sz="2400" u="heavy" spc="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Core™</a:t>
            </a:r>
            <a:r>
              <a:rPr sz="2400" u="heavy" spc="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i5</a:t>
            </a:r>
            <a:r>
              <a:rPr sz="2400" u="heavy" spc="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Processors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3rd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Generation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Intel®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Core™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i5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Processors</a:t>
            </a:r>
            <a:endParaRPr sz="2400">
              <a:latin typeface="Calibri"/>
              <a:cs typeface="Calibri"/>
            </a:endParaRPr>
          </a:p>
          <a:p>
            <a:pPr marL="12700" marR="532130" algn="just">
              <a:lnSpc>
                <a:spcPct val="100000"/>
              </a:lnSpc>
            </a:pP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4th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Generation Intel® Core™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i5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Processors </a:t>
            </a:r>
            <a:r>
              <a:rPr sz="2400" spc="-53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5th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Generation Intel® Core™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i5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Processors </a:t>
            </a:r>
            <a:r>
              <a:rPr sz="2400" spc="-53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6th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Generation</a:t>
            </a:r>
            <a:r>
              <a:rPr sz="2400" spc="-25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Intel®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Core™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i5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Processors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5823" y="263143"/>
            <a:ext cx="4590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525252"/>
                </a:solidFill>
                <a:latin typeface="Calibri"/>
                <a:cs typeface="Calibri"/>
              </a:rPr>
              <a:t>Intel</a:t>
            </a:r>
            <a:r>
              <a:rPr sz="4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525252"/>
                </a:solidFill>
                <a:latin typeface="Calibri"/>
                <a:cs typeface="Calibri"/>
              </a:rPr>
              <a:t>Core</a:t>
            </a:r>
            <a:r>
              <a:rPr sz="4000" spc="-5" dirty="0">
                <a:solidFill>
                  <a:srgbClr val="525252"/>
                </a:solidFill>
                <a:latin typeface="Calibri"/>
                <a:cs typeface="Calibri"/>
              </a:rPr>
              <a:t> i5</a:t>
            </a:r>
            <a:r>
              <a:rPr sz="4000" spc="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525252"/>
                </a:solidFill>
                <a:latin typeface="Calibri"/>
                <a:cs typeface="Calibri"/>
              </a:rPr>
              <a:t>-</a:t>
            </a:r>
            <a:r>
              <a:rPr sz="4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30" dirty="0">
                <a:solidFill>
                  <a:srgbClr val="525252"/>
                </a:solidFill>
                <a:latin typeface="Calibri"/>
                <a:cs typeface="Calibri"/>
              </a:rPr>
              <a:t>geração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61988" y="262127"/>
            <a:ext cx="2183892" cy="18455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40608" y="4017264"/>
            <a:ext cx="2499360" cy="183489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3383" y="117347"/>
            <a:ext cx="1618487" cy="2895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375" y="333883"/>
            <a:ext cx="25609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>
                <a:solidFill>
                  <a:srgbClr val="525252"/>
                </a:solidFill>
                <a:latin typeface="Calibri"/>
                <a:cs typeface="Calibri"/>
              </a:rPr>
              <a:t>Intel</a:t>
            </a:r>
            <a:r>
              <a:rPr sz="4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525252"/>
                </a:solidFill>
                <a:latin typeface="Calibri"/>
                <a:cs typeface="Calibri"/>
              </a:rPr>
              <a:t>Core</a:t>
            </a:r>
            <a:r>
              <a:rPr sz="4000" spc="-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525252"/>
                </a:solidFill>
                <a:latin typeface="Calibri"/>
                <a:cs typeface="Calibri"/>
              </a:rPr>
              <a:t>i7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375" y="1238859"/>
            <a:ext cx="8337550" cy="41408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00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000" b="1" spc="-20" dirty="0">
                <a:latin typeface="Calibri"/>
                <a:cs typeface="Calibri"/>
              </a:rPr>
              <a:t>Voltado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um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público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profissional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50000"/>
              </a:lnSpc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Disponível </a:t>
            </a:r>
            <a:r>
              <a:rPr sz="2000" b="1" dirty="0">
                <a:latin typeface="Calibri"/>
                <a:cs typeface="Calibri"/>
              </a:rPr>
              <a:t>em </a:t>
            </a:r>
            <a:r>
              <a:rPr sz="2000" b="1" spc="-5" dirty="0">
                <a:latin typeface="Calibri"/>
                <a:cs typeface="Calibri"/>
              </a:rPr>
              <a:t>modelos </a:t>
            </a:r>
            <a:r>
              <a:rPr sz="2000" b="1" dirty="0">
                <a:latin typeface="Calibri"/>
                <a:cs typeface="Calibri"/>
              </a:rPr>
              <a:t>de 4 ou 6 </a:t>
            </a:r>
            <a:r>
              <a:rPr sz="2000" b="1" spc="-5" dirty="0">
                <a:latin typeface="Calibri"/>
                <a:cs typeface="Calibri"/>
              </a:rPr>
              <a:t>núcleos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processamentos c/ </a:t>
            </a:r>
            <a:r>
              <a:rPr sz="2000" b="1" spc="-10" dirty="0">
                <a:latin typeface="Calibri"/>
                <a:cs typeface="Calibri"/>
              </a:rPr>
              <a:t>Intel </a:t>
            </a:r>
            <a:r>
              <a:rPr sz="2000" b="1" spc="-5" dirty="0">
                <a:latin typeface="Calibri"/>
                <a:cs typeface="Calibri"/>
              </a:rPr>
              <a:t>Hyper-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Treading(várias </a:t>
            </a:r>
            <a:r>
              <a:rPr sz="2000" b="1" spc="-5" dirty="0">
                <a:latin typeface="Calibri"/>
                <a:cs typeface="Calibri"/>
              </a:rPr>
              <a:t>atividades simultaneamente) </a:t>
            </a:r>
            <a:r>
              <a:rPr sz="2000" b="1" dirty="0">
                <a:latin typeface="Calibri"/>
                <a:cs typeface="Calibri"/>
              </a:rPr>
              <a:t>e </a:t>
            </a:r>
            <a:r>
              <a:rPr sz="2000" b="1" spc="-20" dirty="0">
                <a:latin typeface="Calibri"/>
                <a:cs typeface="Calibri"/>
              </a:rPr>
              <a:t>Turbo </a:t>
            </a:r>
            <a:r>
              <a:rPr sz="2000" b="1" spc="-5" dirty="0">
                <a:latin typeface="Calibri"/>
                <a:cs typeface="Calibri"/>
              </a:rPr>
              <a:t>Boost.(controla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velocidade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automaticamente)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Cache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L3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8MB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Suporte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para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memória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DDR3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até</a:t>
            </a:r>
            <a:r>
              <a:rPr sz="2000" b="1" dirty="0">
                <a:latin typeface="Calibri"/>
                <a:cs typeface="Calibri"/>
              </a:rPr>
              <a:t> 1333MHZ</a:t>
            </a:r>
            <a:endParaRPr sz="20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200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000" b="1" spc="-5" dirty="0">
                <a:latin typeface="Calibri"/>
                <a:cs typeface="Calibri"/>
              </a:rPr>
              <a:t>Controlador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vídeo </a:t>
            </a:r>
            <a:r>
              <a:rPr sz="2000" b="1" dirty="0">
                <a:latin typeface="Calibri"/>
                <a:cs typeface="Calibri"/>
              </a:rPr>
              <a:t>–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Intel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HD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Graphics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733MHz</a:t>
            </a:r>
            <a:endParaRPr sz="2000">
              <a:latin typeface="Calibri"/>
              <a:cs typeface="Calibri"/>
            </a:endParaRPr>
          </a:p>
          <a:p>
            <a:pPr marL="299085" marR="521970" indent="-287020">
              <a:lnSpc>
                <a:spcPct val="150000"/>
              </a:lnSpc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sz="2000" b="1" spc="-10" dirty="0">
                <a:latin typeface="Calibri"/>
                <a:cs typeface="Calibri"/>
              </a:rPr>
              <a:t>Intel </a:t>
            </a:r>
            <a:r>
              <a:rPr sz="2000" b="1" spc="-5" dirty="0">
                <a:latin typeface="Calibri"/>
                <a:cs typeface="Calibri"/>
              </a:rPr>
              <a:t>QPI(aumenta </a:t>
            </a:r>
            <a:r>
              <a:rPr sz="2000" b="1" dirty="0">
                <a:latin typeface="Calibri"/>
                <a:cs typeface="Calibri"/>
              </a:rPr>
              <a:t>o desempenho do </a:t>
            </a:r>
            <a:r>
              <a:rPr sz="2000" b="1" spc="-5" dirty="0">
                <a:latin typeface="Calibri"/>
                <a:cs typeface="Calibri"/>
              </a:rPr>
              <a:t>processador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5" dirty="0">
                <a:latin typeface="Calibri"/>
                <a:cs typeface="Calibri"/>
              </a:rPr>
              <a:t>partir </a:t>
            </a:r>
            <a:r>
              <a:rPr sz="2000" b="1" dirty="0">
                <a:latin typeface="Calibri"/>
                <a:cs typeface="Calibri"/>
              </a:rPr>
              <a:t>da </a:t>
            </a:r>
            <a:r>
              <a:rPr sz="2000" b="1" spc="-15" dirty="0">
                <a:latin typeface="Calibri"/>
                <a:cs typeface="Calibri"/>
              </a:rPr>
              <a:t>largura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banda,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com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taxas</a:t>
            </a:r>
            <a:r>
              <a:rPr sz="2000" b="1" dirty="0">
                <a:latin typeface="Calibri"/>
                <a:cs typeface="Calibri"/>
              </a:rPr>
              <a:t> de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até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25.6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GB/s)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5304" y="62484"/>
            <a:ext cx="1618488" cy="2895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437" y="336930"/>
            <a:ext cx="2310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525252"/>
                </a:solidFill>
                <a:latin typeface="Calibri"/>
                <a:cs typeface="Calibri"/>
              </a:rPr>
              <a:t>Intel</a:t>
            </a:r>
            <a:r>
              <a:rPr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pc="-15" dirty="0">
                <a:solidFill>
                  <a:srgbClr val="525252"/>
                </a:solidFill>
                <a:latin typeface="Calibri"/>
                <a:cs typeface="Calibri"/>
              </a:rPr>
              <a:t>Core</a:t>
            </a:r>
            <a:r>
              <a:rPr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525252"/>
                </a:solidFill>
                <a:latin typeface="Calibri"/>
                <a:cs typeface="Calibri"/>
              </a:rPr>
              <a:t>i7</a:t>
            </a:r>
          </a:p>
        </p:txBody>
      </p:sp>
      <p:sp>
        <p:nvSpPr>
          <p:cNvPr id="4" name="object 4"/>
          <p:cNvSpPr/>
          <p:nvPr/>
        </p:nvSpPr>
        <p:spPr>
          <a:xfrm>
            <a:off x="414972" y="2470276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19">
                <a:moveTo>
                  <a:pt x="5193728" y="0"/>
                </a:moveTo>
                <a:lnTo>
                  <a:pt x="0" y="0"/>
                </a:lnTo>
                <a:lnTo>
                  <a:pt x="0" y="19812"/>
                </a:lnTo>
                <a:lnTo>
                  <a:pt x="5193728" y="19812"/>
                </a:lnTo>
                <a:lnTo>
                  <a:pt x="51937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4972" y="3201797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19">
                <a:moveTo>
                  <a:pt x="5193728" y="0"/>
                </a:moveTo>
                <a:lnTo>
                  <a:pt x="0" y="0"/>
                </a:lnTo>
                <a:lnTo>
                  <a:pt x="0" y="19812"/>
                </a:lnTo>
                <a:lnTo>
                  <a:pt x="5193728" y="19812"/>
                </a:lnTo>
                <a:lnTo>
                  <a:pt x="51937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4972" y="3567557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20">
                <a:moveTo>
                  <a:pt x="5193728" y="0"/>
                </a:moveTo>
                <a:lnTo>
                  <a:pt x="0" y="0"/>
                </a:lnTo>
                <a:lnTo>
                  <a:pt x="0" y="19812"/>
                </a:lnTo>
                <a:lnTo>
                  <a:pt x="5193728" y="19812"/>
                </a:lnTo>
                <a:lnTo>
                  <a:pt x="51937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972" y="3933316"/>
            <a:ext cx="5194300" cy="20320"/>
          </a:xfrm>
          <a:custGeom>
            <a:avLst/>
            <a:gdLst/>
            <a:ahLst/>
            <a:cxnLst/>
            <a:rect l="l" t="t" r="r" b="b"/>
            <a:pathLst>
              <a:path w="5194300" h="20320">
                <a:moveTo>
                  <a:pt x="5193728" y="0"/>
                </a:moveTo>
                <a:lnTo>
                  <a:pt x="0" y="0"/>
                </a:lnTo>
                <a:lnTo>
                  <a:pt x="0" y="19811"/>
                </a:lnTo>
                <a:lnTo>
                  <a:pt x="5193728" y="19811"/>
                </a:lnTo>
                <a:lnTo>
                  <a:pt x="5193728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437" y="1020826"/>
            <a:ext cx="6849109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Previous Generation Intel® Core™ 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i7 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Extreme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Processor </a:t>
            </a:r>
            <a:r>
              <a:rPr sz="2400" spc="-53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Previous Generation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Intel®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Core™ 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i7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Processor</a:t>
            </a:r>
            <a:endParaRPr sz="2400">
              <a:latin typeface="Calibri"/>
              <a:cs typeface="Calibri"/>
            </a:endParaRPr>
          </a:p>
          <a:p>
            <a:pPr marL="12700" marR="1575435">
              <a:lnSpc>
                <a:spcPct val="100000"/>
              </a:lnSpc>
            </a:pP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2nd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Generation Intel® Core™ 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i7 </a:t>
            </a:r>
            <a:r>
              <a:rPr sz="24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Processors </a:t>
            </a:r>
            <a:r>
              <a:rPr sz="2400" spc="-53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</a:rPr>
              <a:t>3rd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Generation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Intel®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Core™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i7</a:t>
            </a:r>
            <a:r>
              <a:rPr sz="2400" spc="-25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Processors</a:t>
            </a:r>
            <a:endParaRPr sz="2400">
              <a:latin typeface="Calibri"/>
              <a:cs typeface="Calibri"/>
            </a:endParaRPr>
          </a:p>
          <a:p>
            <a:pPr marL="12700" marR="646430">
              <a:lnSpc>
                <a:spcPct val="100000"/>
              </a:lnSpc>
            </a:pP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4th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Generation Intel® Core™ </a:t>
            </a:r>
            <a:r>
              <a:rPr sz="24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i7 </a:t>
            </a:r>
            <a:r>
              <a:rPr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Extreme </a:t>
            </a:r>
            <a:r>
              <a:rPr sz="24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Processor </a:t>
            </a:r>
            <a:r>
              <a:rPr sz="2400" spc="-53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4th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Generation</a:t>
            </a:r>
            <a:r>
              <a:rPr sz="2400" spc="-2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Intel®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Core™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i7</a:t>
            </a:r>
            <a:r>
              <a:rPr sz="2400" spc="-2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Processors</a:t>
            </a:r>
            <a:endParaRPr sz="2400">
              <a:latin typeface="Calibri"/>
              <a:cs typeface="Calibri"/>
            </a:endParaRPr>
          </a:p>
          <a:p>
            <a:pPr marL="12700" marR="1632585">
              <a:lnSpc>
                <a:spcPct val="100000"/>
              </a:lnSpc>
            </a:pP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5th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Generation Intel® Core™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i7 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9"/>
              </a:rPr>
              <a:t>Processors </a:t>
            </a:r>
            <a:r>
              <a:rPr sz="2400" spc="-53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10"/>
              </a:rPr>
              <a:t>6th</a:t>
            </a:r>
            <a:r>
              <a:rPr sz="2400" spc="-20" dirty="0">
                <a:solidFill>
                  <a:srgbClr val="0462C1"/>
                </a:solidFill>
                <a:latin typeface="Calibri"/>
                <a:cs typeface="Calibri"/>
                <a:hlinkClick r:id="rId10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10"/>
              </a:rPr>
              <a:t>Generation</a:t>
            </a:r>
            <a:r>
              <a:rPr sz="2400" spc="-20" dirty="0">
                <a:solidFill>
                  <a:srgbClr val="0462C1"/>
                </a:solidFill>
                <a:latin typeface="Calibri"/>
                <a:cs typeface="Calibri"/>
                <a:hlinkClick r:id="rId10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10"/>
              </a:rPr>
              <a:t>Intel®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  <a:hlinkClick r:id="rId10"/>
              </a:rPr>
              <a:t> 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  <a:hlinkClick r:id="rId10"/>
              </a:rPr>
              <a:t>Core™ </a:t>
            </a:r>
            <a:r>
              <a:rPr sz="2400" dirty="0">
                <a:solidFill>
                  <a:srgbClr val="0462C1"/>
                </a:solidFill>
                <a:latin typeface="Calibri"/>
                <a:cs typeface="Calibri"/>
                <a:hlinkClick r:id="rId10"/>
              </a:rPr>
              <a:t>i7</a:t>
            </a:r>
            <a:r>
              <a:rPr sz="2400" spc="-15" dirty="0">
                <a:solidFill>
                  <a:srgbClr val="0462C1"/>
                </a:solidFill>
                <a:latin typeface="Calibri"/>
                <a:cs typeface="Calibri"/>
                <a:hlinkClick r:id="rId10"/>
              </a:rPr>
              <a:t> Processors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12820" y="4076700"/>
            <a:ext cx="2542031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9766" y="2209546"/>
            <a:ext cx="33845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388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latin typeface="Calibri"/>
                <a:cs typeface="Calibri"/>
              </a:rPr>
              <a:t>PLACA </a:t>
            </a:r>
            <a:r>
              <a:rPr spc="-5" dirty="0">
                <a:latin typeface="Calibri"/>
                <a:cs typeface="Calibri"/>
              </a:rPr>
              <a:t>MÃE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(</a:t>
            </a:r>
            <a:r>
              <a:rPr spc="-5" dirty="0">
                <a:latin typeface="Calibri"/>
                <a:cs typeface="Calibri"/>
              </a:rPr>
              <a:t>M</a:t>
            </a:r>
            <a:r>
              <a:rPr spc="-85" dirty="0">
                <a:latin typeface="Calibri"/>
                <a:cs typeface="Calibri"/>
              </a:rPr>
              <a:t>O</a:t>
            </a:r>
            <a:r>
              <a:rPr spc="-5" dirty="0">
                <a:latin typeface="Calibri"/>
                <a:cs typeface="Calibri"/>
              </a:rPr>
              <a:t>THERB</a:t>
            </a:r>
            <a:r>
              <a:rPr spc="-5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ARD)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" y="10667"/>
            <a:ext cx="7991856" cy="645261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" y="405460"/>
            <a:ext cx="62306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latin typeface="Calibri"/>
                <a:cs typeface="Calibri"/>
              </a:rPr>
              <a:t>PLACA</a:t>
            </a:r>
            <a:r>
              <a:rPr sz="4000" spc="-85" dirty="0">
                <a:latin typeface="Calibri"/>
                <a:cs typeface="Calibri"/>
              </a:rPr>
              <a:t> </a:t>
            </a:r>
            <a:r>
              <a:rPr sz="4000" spc="-15" dirty="0">
                <a:latin typeface="Calibri"/>
                <a:cs typeface="Calibri"/>
              </a:rPr>
              <a:t>MÃE(MOTHERBOARD)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995" y="1434846"/>
            <a:ext cx="278891" cy="284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995" y="2547366"/>
            <a:ext cx="278891" cy="284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995" y="4147565"/>
            <a:ext cx="278891" cy="2849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47673" y="1296162"/>
            <a:ext cx="6464300" cy="3714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Calibri"/>
                <a:cs typeface="Calibri"/>
              </a:rPr>
              <a:t>BASE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55" dirty="0">
                <a:latin typeface="Calibri"/>
                <a:cs typeface="Calibri"/>
              </a:rPr>
              <a:t>PARA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TODOS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OS</a:t>
            </a:r>
            <a:r>
              <a:rPr sz="3200" b="1" spc="-10" dirty="0">
                <a:latin typeface="Calibri"/>
                <a:cs typeface="Calibri"/>
              </a:rPr>
              <a:t> DISPOSITIVOS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COMPONENTES</a:t>
            </a:r>
            <a:r>
              <a:rPr sz="3200" b="1" spc="-5" dirty="0">
                <a:latin typeface="Calibri"/>
                <a:cs typeface="Calibri"/>
              </a:rPr>
              <a:t> DE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UM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MICRO.</a:t>
            </a:r>
            <a:endParaRPr sz="3200">
              <a:latin typeface="Calibri"/>
              <a:cs typeface="Calibri"/>
            </a:endParaRPr>
          </a:p>
          <a:p>
            <a:pPr marL="12700" marR="738505">
              <a:lnSpc>
                <a:spcPct val="100000"/>
              </a:lnSpc>
              <a:spcBef>
                <a:spcPts val="1080"/>
              </a:spcBef>
            </a:pPr>
            <a:r>
              <a:rPr sz="3200" b="1" spc="-10" dirty="0">
                <a:latin typeface="Calibri"/>
                <a:cs typeface="Calibri"/>
              </a:rPr>
              <a:t>PROPORCIONA </a:t>
            </a:r>
            <a:r>
              <a:rPr sz="3200" b="1" spc="-5" dirty="0">
                <a:latin typeface="Calibri"/>
                <a:cs typeface="Calibri"/>
              </a:rPr>
              <a:t>SUPORTE </a:t>
            </a:r>
            <a:r>
              <a:rPr sz="3200" b="1" dirty="0">
                <a:latin typeface="Calibri"/>
                <a:cs typeface="Calibri"/>
              </a:rPr>
              <a:t>ÀS 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TECNOLOGIAS </a:t>
            </a:r>
            <a:r>
              <a:rPr sz="3200" b="1" spc="-10" dirty="0">
                <a:latin typeface="Calibri"/>
                <a:cs typeface="Calibri"/>
              </a:rPr>
              <a:t>ENCONTRADAS </a:t>
            </a:r>
            <a:r>
              <a:rPr sz="3200" b="1" dirty="0">
                <a:latin typeface="Calibri"/>
                <a:cs typeface="Calibri"/>
              </a:rPr>
              <a:t>NO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SISTEMA.</a:t>
            </a:r>
            <a:endParaRPr sz="3200">
              <a:latin typeface="Calibri"/>
              <a:cs typeface="Calibri"/>
            </a:endParaRPr>
          </a:p>
          <a:p>
            <a:pPr marL="12700" marR="1964689">
              <a:lnSpc>
                <a:spcPct val="100000"/>
              </a:lnSpc>
              <a:spcBef>
                <a:spcPts val="1080"/>
              </a:spcBef>
            </a:pPr>
            <a:r>
              <a:rPr sz="3200" b="1" spc="-5" dirty="0">
                <a:latin typeface="Calibri"/>
                <a:cs typeface="Calibri"/>
              </a:rPr>
              <a:t>DETERMINA </a:t>
            </a: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UPGRADE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PERFORMANCE.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5870" y="1604263"/>
            <a:ext cx="2720975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latin typeface="Calibri"/>
                <a:cs typeface="Calibri"/>
              </a:rPr>
              <a:t>CHAINT</a:t>
            </a:r>
            <a:r>
              <a:rPr sz="4400" b="1" spc="-60" dirty="0">
                <a:latin typeface="Calibri"/>
                <a:cs typeface="Calibri"/>
              </a:rPr>
              <a:t>E</a:t>
            </a:r>
            <a:r>
              <a:rPr sz="4400" b="1" spc="-5" dirty="0">
                <a:latin typeface="Calibri"/>
                <a:cs typeface="Calibri"/>
              </a:rPr>
              <a:t>CH  MSI</a:t>
            </a:r>
            <a:endParaRPr sz="4400">
              <a:latin typeface="Calibri"/>
              <a:cs typeface="Calibri"/>
            </a:endParaRPr>
          </a:p>
          <a:p>
            <a:pPr marL="12700" marR="396875">
              <a:lnSpc>
                <a:spcPct val="100000"/>
              </a:lnSpc>
            </a:pPr>
            <a:r>
              <a:rPr sz="4400" b="1" dirty="0">
                <a:latin typeface="Calibri"/>
                <a:cs typeface="Calibri"/>
              </a:rPr>
              <a:t>INTEL </a:t>
            </a:r>
            <a:r>
              <a:rPr sz="4400" b="1" spc="5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ASUS 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40" dirty="0">
                <a:latin typeface="Calibri"/>
                <a:cs typeface="Calibri"/>
              </a:rPr>
              <a:t>F</a:t>
            </a:r>
            <a:r>
              <a:rPr sz="4400" b="1" spc="-160" dirty="0">
                <a:latin typeface="Calibri"/>
                <a:cs typeface="Calibri"/>
              </a:rPr>
              <a:t>OX</a:t>
            </a:r>
            <a:r>
              <a:rPr sz="4400" b="1" spc="-45" dirty="0">
                <a:latin typeface="Calibri"/>
                <a:cs typeface="Calibri"/>
              </a:rPr>
              <a:t>C</a:t>
            </a:r>
            <a:r>
              <a:rPr sz="4400" b="1" spc="-5" dirty="0">
                <a:latin typeface="Calibri"/>
                <a:cs typeface="Calibri"/>
              </a:rPr>
              <a:t>ONN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981" y="4472432"/>
            <a:ext cx="381000" cy="3916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4339" y="324688"/>
            <a:ext cx="58451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latin typeface="Calibri"/>
                <a:cs typeface="Calibri"/>
              </a:rPr>
              <a:t>PLACA</a:t>
            </a:r>
            <a:r>
              <a:rPr sz="4000" spc="-25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MÃE</a:t>
            </a:r>
            <a:r>
              <a:rPr sz="4000" spc="-25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–</a:t>
            </a:r>
            <a:r>
              <a:rPr sz="4000" spc="-20" dirty="0">
                <a:latin typeface="Calibri"/>
                <a:cs typeface="Calibri"/>
              </a:rPr>
              <a:t> </a:t>
            </a:r>
            <a:r>
              <a:rPr sz="4000" spc="-30" dirty="0">
                <a:latin typeface="Calibri"/>
                <a:cs typeface="Calibri"/>
              </a:rPr>
              <a:t>FABRICANTES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5448" y="1790192"/>
            <a:ext cx="381000" cy="3916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5448" y="2460751"/>
            <a:ext cx="381000" cy="3916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5448" y="3131311"/>
            <a:ext cx="381000" cy="3916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5448" y="3801871"/>
            <a:ext cx="381000" cy="39166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295138" y="1604263"/>
            <a:ext cx="236093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400" b="1" spc="-5" dirty="0">
                <a:latin typeface="Calibri"/>
                <a:cs typeface="Calibri"/>
              </a:rPr>
              <a:t>GIGA</a:t>
            </a:r>
            <a:r>
              <a:rPr sz="4400" b="1" spc="-160" dirty="0">
                <a:latin typeface="Calibri"/>
                <a:cs typeface="Calibri"/>
              </a:rPr>
              <a:t>B</a:t>
            </a:r>
            <a:r>
              <a:rPr sz="4400" b="1" dirty="0">
                <a:latin typeface="Calibri"/>
                <a:cs typeface="Calibri"/>
              </a:rPr>
              <a:t>YTE  </a:t>
            </a:r>
            <a:r>
              <a:rPr sz="4400" b="1" spc="-80" dirty="0">
                <a:latin typeface="Calibri"/>
                <a:cs typeface="Calibri"/>
              </a:rPr>
              <a:t>SOYO</a:t>
            </a:r>
            <a:endParaRPr sz="4400">
              <a:latin typeface="Calibri"/>
              <a:cs typeface="Calibri"/>
            </a:endParaRPr>
          </a:p>
          <a:p>
            <a:pPr marL="12700" marR="386080">
              <a:lnSpc>
                <a:spcPct val="100000"/>
              </a:lnSpc>
            </a:pPr>
            <a:r>
              <a:rPr sz="4400" b="1" spc="-25" dirty="0">
                <a:latin typeface="Calibri"/>
                <a:cs typeface="Calibri"/>
              </a:rPr>
              <a:t>ECS </a:t>
            </a:r>
            <a:r>
              <a:rPr sz="4400" b="1" spc="-20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PCCHIPS  </a:t>
            </a:r>
            <a:r>
              <a:rPr sz="4400" b="1" spc="-15" dirty="0">
                <a:latin typeface="Calibri"/>
                <a:cs typeface="Calibri"/>
              </a:rPr>
              <a:t>ASROCK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5448" y="4472432"/>
            <a:ext cx="381000" cy="39166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316" y="830580"/>
            <a:ext cx="8069580" cy="50551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3207"/>
            <a:ext cx="3036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PLACA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MÃE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40" dirty="0">
                <a:latin typeface="Calibri"/>
                <a:cs typeface="Calibri"/>
              </a:rPr>
              <a:t>FORMATOS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MODELOS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67" y="275843"/>
            <a:ext cx="7773924" cy="59222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3207"/>
            <a:ext cx="30365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PLACA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MÃE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40" dirty="0">
                <a:latin typeface="Calibri"/>
                <a:cs typeface="Calibri"/>
              </a:rPr>
              <a:t>FORMATOS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MODELOS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620268"/>
            <a:ext cx="937260" cy="1153795"/>
          </a:xfrm>
          <a:custGeom>
            <a:avLst/>
            <a:gdLst/>
            <a:ahLst/>
            <a:cxnLst/>
            <a:rect l="l" t="t" r="r" b="b"/>
            <a:pathLst>
              <a:path w="937260" h="1153795">
                <a:moveTo>
                  <a:pt x="937260" y="1153668"/>
                </a:moveTo>
                <a:lnTo>
                  <a:pt x="0" y="0"/>
                </a:lnTo>
              </a:path>
            </a:pathLst>
          </a:custGeom>
          <a:ln w="57911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338692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12023" y="781811"/>
              <a:ext cx="1120140" cy="1207135"/>
            </a:xfrm>
            <a:custGeom>
              <a:avLst/>
              <a:gdLst/>
              <a:ahLst/>
              <a:cxnLst/>
              <a:rect l="l" t="t" r="r" b="b"/>
              <a:pathLst>
                <a:path w="1120140" h="1207135">
                  <a:moveTo>
                    <a:pt x="0" y="1207008"/>
                  </a:moveTo>
                  <a:lnTo>
                    <a:pt x="112014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2250" y="662686"/>
            <a:ext cx="7998459" cy="6040120"/>
            <a:chOff x="222250" y="662686"/>
            <a:chExt cx="7998459" cy="6040120"/>
          </a:xfrm>
        </p:grpSpPr>
        <p:sp>
          <p:nvSpPr>
            <p:cNvPr id="8" name="object 8"/>
            <p:cNvSpPr/>
            <p:nvPr/>
          </p:nvSpPr>
          <p:spPr>
            <a:xfrm>
              <a:off x="251459" y="691896"/>
              <a:ext cx="536575" cy="5634355"/>
            </a:xfrm>
            <a:custGeom>
              <a:avLst/>
              <a:gdLst/>
              <a:ahLst/>
              <a:cxnLst/>
              <a:rect l="l" t="t" r="r" b="b"/>
              <a:pathLst>
                <a:path w="536575" h="5634355">
                  <a:moveTo>
                    <a:pt x="536447" y="5634228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723" y="5948133"/>
              <a:ext cx="7487284" cy="726440"/>
            </a:xfrm>
            <a:custGeom>
              <a:avLst/>
              <a:gdLst/>
              <a:ahLst/>
              <a:cxnLst/>
              <a:rect l="l" t="t" r="r" b="b"/>
              <a:pathLst>
                <a:path w="7487284" h="726440">
                  <a:moveTo>
                    <a:pt x="7486904" y="0"/>
                  </a:moveTo>
                  <a:lnTo>
                    <a:pt x="0" y="725944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47520" y="1965782"/>
            <a:ext cx="5791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Função</a:t>
            </a:r>
            <a:r>
              <a:rPr spc="-25" dirty="0"/>
              <a:t> </a:t>
            </a:r>
            <a:r>
              <a:rPr spc="-5" dirty="0"/>
              <a:t>do</a:t>
            </a:r>
            <a:r>
              <a:rPr spc="-25" dirty="0"/>
              <a:t> </a:t>
            </a:r>
            <a:r>
              <a:rPr spc="-5" dirty="0"/>
              <a:t>Processador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97686" y="2722244"/>
            <a:ext cx="669226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latin typeface="Courier New"/>
                <a:cs typeface="Courier New"/>
              </a:rPr>
              <a:t>A UCP é responsável pela realização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das operações de processamento e de </a:t>
            </a:r>
            <a:r>
              <a:rPr sz="2500" b="1" spc="-148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controle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durante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a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execução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de</a:t>
            </a:r>
            <a:r>
              <a:rPr sz="2500" b="1" spc="5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um </a:t>
            </a:r>
            <a:r>
              <a:rPr sz="2500" b="1" dirty="0">
                <a:latin typeface="Courier New"/>
                <a:cs typeface="Courier New"/>
              </a:rPr>
              <a:t> </a:t>
            </a:r>
            <a:r>
              <a:rPr sz="2500" b="1" spc="-5" dirty="0">
                <a:latin typeface="Courier New"/>
                <a:cs typeface="Courier New"/>
              </a:rPr>
              <a:t>programa.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90900" y="3992879"/>
            <a:ext cx="3051175" cy="1481455"/>
            <a:chOff x="3390900" y="3992879"/>
            <a:chExt cx="3051175" cy="1481455"/>
          </a:xfrm>
        </p:grpSpPr>
        <p:sp>
          <p:nvSpPr>
            <p:cNvPr id="13" name="object 13"/>
            <p:cNvSpPr/>
            <p:nvPr/>
          </p:nvSpPr>
          <p:spPr>
            <a:xfrm>
              <a:off x="5292851" y="4021835"/>
              <a:ext cx="1120140" cy="1207135"/>
            </a:xfrm>
            <a:custGeom>
              <a:avLst/>
              <a:gdLst/>
              <a:ahLst/>
              <a:cxnLst/>
              <a:rect l="l" t="t" r="r" b="b"/>
              <a:pathLst>
                <a:path w="1120139" h="1207135">
                  <a:moveTo>
                    <a:pt x="0" y="1207008"/>
                  </a:moveTo>
                  <a:lnTo>
                    <a:pt x="1120139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9855" y="4293107"/>
              <a:ext cx="935990" cy="1152525"/>
            </a:xfrm>
            <a:custGeom>
              <a:avLst/>
              <a:gdLst/>
              <a:ahLst/>
              <a:cxnLst/>
              <a:rect l="l" t="t" r="r" b="b"/>
              <a:pathLst>
                <a:path w="935989" h="1152525">
                  <a:moveTo>
                    <a:pt x="935736" y="1152144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51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PLACA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MÃE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378663"/>
            <a:ext cx="30365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Calibri"/>
                <a:cs typeface="Calibri"/>
              </a:rPr>
              <a:t>FORMATOS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0725" y="1054049"/>
            <a:ext cx="6578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Arial"/>
                <a:cs typeface="Arial"/>
              </a:rPr>
              <a:t>ITX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" y="1618488"/>
            <a:ext cx="4762500" cy="33101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39559" y="1054049"/>
            <a:ext cx="8166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Arial"/>
                <a:cs typeface="Arial"/>
              </a:rPr>
              <a:t>LPX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4415" y="1836420"/>
            <a:ext cx="2874264" cy="287426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3207"/>
            <a:ext cx="151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PLACA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MÃE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FORMATOS</a:t>
            </a:r>
            <a:r>
              <a:rPr spc="-45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spc="-10" dirty="0"/>
              <a:t>MODELOS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43196" y="1054049"/>
            <a:ext cx="8401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Arial"/>
                <a:cs typeface="Arial"/>
              </a:rPr>
              <a:t>NLX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4055" y="1821179"/>
            <a:ext cx="4143755" cy="331012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252" y="851916"/>
            <a:ext cx="7514844" cy="545744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311" y="701039"/>
            <a:ext cx="7452359" cy="564794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416" y="926591"/>
            <a:ext cx="8197596" cy="524560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532" y="707136"/>
            <a:ext cx="7735824" cy="562203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911352"/>
            <a:ext cx="8275320" cy="539800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311" y="754380"/>
            <a:ext cx="7825740" cy="5588508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3649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spc="-5" dirty="0">
                <a:latin typeface="Calibri"/>
                <a:cs typeface="Calibri"/>
              </a:rPr>
              <a:t> ASUS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PARA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PENTIUM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478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196340"/>
            <a:ext cx="8516111" cy="4544568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3649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spc="-5" dirty="0">
                <a:latin typeface="Calibri"/>
                <a:cs typeface="Calibri"/>
              </a:rPr>
              <a:t> ASUS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PARA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PENTIUM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775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4" y="1019555"/>
            <a:ext cx="8638032" cy="48188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620268"/>
            <a:ext cx="1369060" cy="1871980"/>
          </a:xfrm>
          <a:custGeom>
            <a:avLst/>
            <a:gdLst/>
            <a:ahLst/>
            <a:cxnLst/>
            <a:rect l="l" t="t" r="r" b="b"/>
            <a:pathLst>
              <a:path w="1369060" h="1871980">
                <a:moveTo>
                  <a:pt x="1368552" y="1871472"/>
                </a:moveTo>
                <a:lnTo>
                  <a:pt x="0" y="0"/>
                </a:lnTo>
              </a:path>
            </a:pathLst>
          </a:custGeom>
          <a:ln w="57912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50720" y="231647"/>
            <a:ext cx="7010400" cy="5834380"/>
            <a:chOff x="1950720" y="231647"/>
            <a:chExt cx="7010400" cy="5834380"/>
          </a:xfrm>
        </p:grpSpPr>
        <p:sp>
          <p:nvSpPr>
            <p:cNvPr id="4" name="object 4"/>
            <p:cNvSpPr/>
            <p:nvPr/>
          </p:nvSpPr>
          <p:spPr>
            <a:xfrm>
              <a:off x="8338692" y="1669922"/>
              <a:ext cx="258445" cy="4367530"/>
            </a:xfrm>
            <a:custGeom>
              <a:avLst/>
              <a:gdLst/>
              <a:ahLst/>
              <a:cxnLst/>
              <a:rect l="l" t="t" r="r" b="b"/>
              <a:pathLst>
                <a:path w="258445" h="4367530">
                  <a:moveTo>
                    <a:pt x="0" y="0"/>
                  </a:moveTo>
                  <a:lnTo>
                    <a:pt x="258063" y="4367491"/>
                  </a:lnTo>
                </a:path>
              </a:pathLst>
            </a:custGeom>
            <a:ln w="5715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9544" y="781811"/>
              <a:ext cx="1912620" cy="1999614"/>
            </a:xfrm>
            <a:custGeom>
              <a:avLst/>
              <a:gdLst/>
              <a:ahLst/>
              <a:cxnLst/>
              <a:rect l="l" t="t" r="r" b="b"/>
              <a:pathLst>
                <a:path w="1912620" h="1999614">
                  <a:moveTo>
                    <a:pt x="0" y="1999488"/>
                  </a:moveTo>
                  <a:lnTo>
                    <a:pt x="191262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79676" y="260603"/>
              <a:ext cx="6480175" cy="547370"/>
            </a:xfrm>
            <a:custGeom>
              <a:avLst/>
              <a:gdLst/>
              <a:ahLst/>
              <a:cxnLst/>
              <a:rect l="l" t="t" r="r" b="b"/>
              <a:pathLst>
                <a:path w="6480175" h="547370">
                  <a:moveTo>
                    <a:pt x="0" y="0"/>
                  </a:moveTo>
                  <a:lnTo>
                    <a:pt x="6480048" y="547116"/>
                  </a:lnTo>
                </a:path>
              </a:pathLst>
            </a:custGeom>
            <a:ln w="5791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51459" y="691895"/>
            <a:ext cx="216535" cy="2089785"/>
          </a:xfrm>
          <a:custGeom>
            <a:avLst/>
            <a:gdLst/>
            <a:ahLst/>
            <a:cxnLst/>
            <a:rect l="l" t="t" r="r" b="b"/>
            <a:pathLst>
              <a:path w="216534" h="2089785">
                <a:moveTo>
                  <a:pt x="216408" y="2089403"/>
                </a:moveTo>
                <a:lnTo>
                  <a:pt x="0" y="0"/>
                </a:lnTo>
              </a:path>
            </a:pathLst>
          </a:custGeom>
          <a:ln w="57912">
            <a:solidFill>
              <a:srgbClr val="F12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82168" y="5632703"/>
            <a:ext cx="7638415" cy="1069975"/>
            <a:chOff x="582168" y="5632703"/>
            <a:chExt cx="7638415" cy="1069975"/>
          </a:xfrm>
        </p:grpSpPr>
        <p:sp>
          <p:nvSpPr>
            <p:cNvPr id="9" name="object 9"/>
            <p:cNvSpPr/>
            <p:nvPr/>
          </p:nvSpPr>
          <p:spPr>
            <a:xfrm>
              <a:off x="704722" y="5948133"/>
              <a:ext cx="7487284" cy="726440"/>
            </a:xfrm>
            <a:custGeom>
              <a:avLst/>
              <a:gdLst/>
              <a:ahLst/>
              <a:cxnLst/>
              <a:rect l="l" t="t" r="r" b="b"/>
              <a:pathLst>
                <a:path w="7487284" h="726440">
                  <a:moveTo>
                    <a:pt x="7486904" y="0"/>
                  </a:moveTo>
                  <a:lnTo>
                    <a:pt x="0" y="725944"/>
                  </a:lnTo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1124" y="5661659"/>
              <a:ext cx="146685" cy="721360"/>
            </a:xfrm>
            <a:custGeom>
              <a:avLst/>
              <a:gdLst/>
              <a:ahLst/>
              <a:cxnLst/>
              <a:rect l="l" t="t" r="r" b="b"/>
              <a:pathLst>
                <a:path w="146684" h="721360">
                  <a:moveTo>
                    <a:pt x="146304" y="720851"/>
                  </a:moveTo>
                  <a:lnTo>
                    <a:pt x="0" y="0"/>
                  </a:lnTo>
                </a:path>
              </a:pathLst>
            </a:custGeom>
            <a:ln w="57912">
              <a:solidFill>
                <a:srgbClr val="F12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6205" marR="5080" indent="-137350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Elementos Internos </a:t>
            </a:r>
            <a:r>
              <a:rPr dirty="0"/>
              <a:t>do </a:t>
            </a:r>
            <a:r>
              <a:rPr spc="-2150" dirty="0"/>
              <a:t> </a:t>
            </a:r>
            <a:r>
              <a:rPr spc="-5" dirty="0"/>
              <a:t>Processador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8768" y="5466079"/>
            <a:ext cx="2346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Core</a:t>
            </a:r>
            <a:r>
              <a:rPr sz="1800" b="1" spc="-3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I7</a:t>
            </a:r>
            <a:r>
              <a:rPr sz="1800" b="1" spc="-3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da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Intel.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261105" y="2979292"/>
            <a:ext cx="5055870" cy="2251710"/>
            <a:chOff x="3261105" y="2979292"/>
            <a:chExt cx="5055870" cy="2251710"/>
          </a:xfrm>
        </p:grpSpPr>
        <p:sp>
          <p:nvSpPr>
            <p:cNvPr id="14" name="object 14"/>
            <p:cNvSpPr/>
            <p:nvPr/>
          </p:nvSpPr>
          <p:spPr>
            <a:xfrm>
              <a:off x="3290315" y="3025139"/>
              <a:ext cx="2664460" cy="2176780"/>
            </a:xfrm>
            <a:custGeom>
              <a:avLst/>
              <a:gdLst/>
              <a:ahLst/>
              <a:cxnLst/>
              <a:rect l="l" t="t" r="r" b="b"/>
              <a:pathLst>
                <a:path w="2664460" h="2176779">
                  <a:moveTo>
                    <a:pt x="0" y="0"/>
                  </a:moveTo>
                  <a:lnTo>
                    <a:pt x="2663952" y="0"/>
                  </a:lnTo>
                </a:path>
                <a:path w="2664460" h="2176779">
                  <a:moveTo>
                    <a:pt x="417575" y="2176272"/>
                  </a:moveTo>
                  <a:lnTo>
                    <a:pt x="2218944" y="2176272"/>
                  </a:lnTo>
                </a:path>
              </a:pathLst>
            </a:custGeom>
            <a:ln w="57912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23738" y="2993897"/>
              <a:ext cx="2778760" cy="2217420"/>
            </a:xfrm>
            <a:custGeom>
              <a:avLst/>
              <a:gdLst/>
              <a:ahLst/>
              <a:cxnLst/>
              <a:rect l="l" t="t" r="r" b="b"/>
              <a:pathLst>
                <a:path w="2778759" h="2217420">
                  <a:moveTo>
                    <a:pt x="2321179" y="0"/>
                  </a:moveTo>
                  <a:lnTo>
                    <a:pt x="457073" y="0"/>
                  </a:lnTo>
                  <a:lnTo>
                    <a:pt x="0" y="2217420"/>
                  </a:lnTo>
                  <a:lnTo>
                    <a:pt x="2778252" y="2217420"/>
                  </a:lnTo>
                  <a:lnTo>
                    <a:pt x="2321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23738" y="2993897"/>
              <a:ext cx="2778760" cy="2217420"/>
            </a:xfrm>
            <a:custGeom>
              <a:avLst/>
              <a:gdLst/>
              <a:ahLst/>
              <a:cxnLst/>
              <a:rect l="l" t="t" r="r" b="b"/>
              <a:pathLst>
                <a:path w="2778759" h="2217420">
                  <a:moveTo>
                    <a:pt x="0" y="2217420"/>
                  </a:moveTo>
                  <a:lnTo>
                    <a:pt x="457073" y="0"/>
                  </a:lnTo>
                  <a:lnTo>
                    <a:pt x="2321179" y="0"/>
                  </a:lnTo>
                  <a:lnTo>
                    <a:pt x="2778252" y="2217420"/>
                  </a:lnTo>
                  <a:lnTo>
                    <a:pt x="0" y="2217420"/>
                  </a:lnTo>
                  <a:close/>
                </a:path>
              </a:pathLst>
            </a:custGeom>
            <a:ln w="28956">
              <a:solidFill>
                <a:srgbClr val="FF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3432" y="3064763"/>
              <a:ext cx="1598675" cy="5135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0591" y="3374135"/>
              <a:ext cx="1324356" cy="487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0676" y="3922775"/>
              <a:ext cx="1502664" cy="487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3516" y="3613403"/>
              <a:ext cx="551688" cy="5135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7355" y="3613403"/>
              <a:ext cx="377951" cy="513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7460" y="3613403"/>
              <a:ext cx="1463039" cy="5135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3348" y="4162043"/>
              <a:ext cx="519683" cy="5135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0507" y="4471415"/>
              <a:ext cx="245363" cy="487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7311" y="4162043"/>
              <a:ext cx="519683" cy="5135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4471" y="4471415"/>
              <a:ext cx="245364" cy="487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0984" y="4162043"/>
              <a:ext cx="519683" cy="5135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8144" y="4471415"/>
              <a:ext cx="245364" cy="487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96939" y="4710683"/>
              <a:ext cx="691895" cy="5135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34100" y="5020055"/>
              <a:ext cx="417575" cy="487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71003" y="4710683"/>
              <a:ext cx="577596" cy="51358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128384" y="3113913"/>
            <a:ext cx="157035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</a:pP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Registradores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Co-Processador</a:t>
            </a:r>
            <a:endParaRPr sz="1800">
              <a:latin typeface="Calibri"/>
              <a:cs typeface="Calibri"/>
            </a:endParaRPr>
          </a:p>
          <a:p>
            <a:pPr marL="12700" marR="5080" indent="215900">
              <a:lnSpc>
                <a:spcPct val="200000"/>
              </a:lnSpc>
              <a:spcBef>
                <a:spcPts val="5"/>
              </a:spcBef>
              <a:tabLst>
                <a:tab pos="702945" algn="l"/>
                <a:tab pos="1126490" algn="l"/>
                <a:tab pos="1286510" algn="l"/>
              </a:tabLst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L1</a:t>
            </a:r>
            <a:r>
              <a:rPr sz="1800" b="1" spc="-5" dirty="0">
                <a:latin typeface="Calibri"/>
                <a:cs typeface="Calibri"/>
              </a:rPr>
              <a:t>	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L2</a:t>
            </a:r>
            <a:r>
              <a:rPr sz="1800" b="1" spc="-5" dirty="0">
                <a:latin typeface="Calibri"/>
                <a:cs typeface="Calibri"/>
              </a:rPr>
              <a:t>	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L3 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ULA</a:t>
            </a:r>
            <a:r>
              <a:rPr sz="1800" b="1" dirty="0">
                <a:latin typeface="Calibri"/>
                <a:cs typeface="Calibri"/>
              </a:rPr>
              <a:t>			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60248" y="2546604"/>
            <a:ext cx="7251700" cy="2773680"/>
            <a:chOff x="460248" y="2546604"/>
            <a:chExt cx="7251700" cy="277368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08164" y="5020055"/>
              <a:ext cx="303275" cy="487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248" y="2546604"/>
              <a:ext cx="3051048" cy="2773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3649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spc="-5" dirty="0">
                <a:latin typeface="Calibri"/>
                <a:cs typeface="Calibri"/>
              </a:rPr>
              <a:t> ASUS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PARA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PENTIUM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775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787" y="1277111"/>
            <a:ext cx="7897367" cy="481584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35" y="1033272"/>
            <a:ext cx="8795004" cy="50551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9891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GIGABYTE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 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PARA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PENTIUM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 –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 775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9891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GIGABYTE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 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PARA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PENTIUM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 –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 775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29283"/>
            <a:ext cx="7865364" cy="4946904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3649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spc="-5" dirty="0">
                <a:latin typeface="Calibri"/>
                <a:cs typeface="Calibri"/>
              </a:rPr>
              <a:t> ASUS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PARA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CORE</a:t>
            </a:r>
            <a:r>
              <a:rPr sz="2800" spc="-5" dirty="0">
                <a:latin typeface="Calibri"/>
                <a:cs typeface="Calibri"/>
              </a:rPr>
              <a:t> 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DUO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 775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787" y="1196339"/>
            <a:ext cx="8136635" cy="460857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3999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ASROCK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 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PARA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DURON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462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81100"/>
            <a:ext cx="7620000" cy="484022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1033272"/>
            <a:ext cx="8668512" cy="54193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3649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spc="-5" dirty="0">
                <a:latin typeface="Calibri"/>
                <a:cs typeface="Calibri"/>
              </a:rPr>
              <a:t> ASUS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PARA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SEMPRON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 754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891" y="1033272"/>
            <a:ext cx="8037576" cy="4992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3649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spc="-5" dirty="0">
                <a:latin typeface="Calibri"/>
                <a:cs typeface="Calibri"/>
              </a:rPr>
              <a:t> ASUS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PARA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ATHLON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64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 939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5034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MSI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PARA 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ATHLON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64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X2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939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9011" y="1341119"/>
            <a:ext cx="6667500" cy="491337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109472"/>
            <a:ext cx="8229600" cy="53431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06272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DFI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PARA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ATHLON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FX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939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787" y="1068324"/>
            <a:ext cx="8244840" cy="48447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8452" y="89661"/>
            <a:ext cx="46691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PLACA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MÃE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ASUS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(ATX)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PARA 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ATHLON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64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X2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–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SOQUETE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AM2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3893</Words>
  <Application>Microsoft Office PowerPoint</Application>
  <PresentationFormat>Apresentação na tela (4:3)</PresentationFormat>
  <Paragraphs>429</Paragraphs>
  <Slides>152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152</vt:i4>
      </vt:variant>
    </vt:vector>
  </HeadingPairs>
  <TitlesOfParts>
    <vt:vector size="163" baseType="lpstr">
      <vt:lpstr>Arial</vt:lpstr>
      <vt:lpstr>Arial MT</vt:lpstr>
      <vt:lpstr>Calibri</vt:lpstr>
      <vt:lpstr>Calibri Light</vt:lpstr>
      <vt:lpstr>Comic Sans MS</vt:lpstr>
      <vt:lpstr>Courier New</vt:lpstr>
      <vt:lpstr>Tahoma</vt:lpstr>
      <vt:lpstr>Times New Roman</vt:lpstr>
      <vt:lpstr>Verdana</vt:lpstr>
      <vt:lpstr>Wingdings</vt:lpstr>
      <vt:lpstr>Office Theme</vt:lpstr>
      <vt:lpstr>Apresentação do PowerPoint</vt:lpstr>
      <vt:lpstr>Apresentação do PowerPoint</vt:lpstr>
      <vt:lpstr>Apresentação do PowerPoint</vt:lpstr>
      <vt:lpstr>Definição</vt:lpstr>
      <vt:lpstr>Definição</vt:lpstr>
      <vt:lpstr>Definição</vt:lpstr>
      <vt:lpstr>Definição</vt:lpstr>
      <vt:lpstr>Função do Processador</vt:lpstr>
      <vt:lpstr>Elementos Internos do  Processador</vt:lpstr>
      <vt:lpstr>Elementos Internos do  Processador</vt:lpstr>
      <vt:lpstr>Elementos Internos do  Processador</vt:lpstr>
      <vt:lpstr>Elementos Internos do  Processador</vt:lpstr>
      <vt:lpstr>Elementos Internos do  Processador</vt:lpstr>
      <vt:lpstr>Elementos Internos do  Processador</vt:lpstr>
      <vt:lpstr>Elementos Internos do  Processador</vt:lpstr>
      <vt:lpstr>Elementos Internos do  Processador</vt:lpstr>
      <vt:lpstr>Elementos Internos do  Processador</vt:lpstr>
      <vt:lpstr>Apresentação do PowerPoint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SOQUETE</vt:lpstr>
      <vt:lpstr>SOQUETE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Frequência Interna de Processador</vt:lpstr>
      <vt:lpstr>Frequência Interna de Processador</vt:lpstr>
      <vt:lpstr>Frequência Interna de Processador</vt:lpstr>
      <vt:lpstr>Frequência Interna de Processador</vt:lpstr>
      <vt:lpstr>Frequência Interna de Processador</vt:lpstr>
      <vt:lpstr>Frequência EXTERNA ou FSB</vt:lpstr>
      <vt:lpstr>FSB de Processador (Freqüência do Barramento Frontal de  Processador, Front Side Bus de Processador, Clock Externo de  Processador)</vt:lpstr>
      <vt:lpstr>Frequência EXTERNA ou FSB</vt:lpstr>
      <vt:lpstr>Frequência EXTERNA ou FSB</vt:lpstr>
      <vt:lpstr>HYPER THREADING TECHNOLOGY</vt:lpstr>
      <vt:lpstr>HYPER THREADING TECHNOLOGY</vt:lpstr>
      <vt:lpstr>Single Core, Dual Core, Quad-Core e Hexa Core</vt:lpstr>
      <vt:lpstr>Single Core, Dual Core e Quad-Core</vt:lpstr>
      <vt:lpstr>Single Core, Dual Core e Quad-Core</vt:lpstr>
      <vt:lpstr>1ª GERAÇÃO - XT 8086/8088  ENCAPSULAMENTO = DIP</vt:lpstr>
      <vt:lpstr>2ª GERAÇÃO – 80286</vt:lpstr>
      <vt:lpstr>3ª GERAÇÃO – 80386</vt:lpstr>
      <vt:lpstr>4ª GERAÇÃO – 80486</vt:lpstr>
      <vt:lpstr>5ª GERAÇÃO – PENTIUM</vt:lpstr>
      <vt:lpstr>6ª GERAÇÃO – PENTIUM II E CELERON</vt:lpstr>
      <vt:lpstr>6ª GERAÇÃO – PENTIUM III E CELERON</vt:lpstr>
      <vt:lpstr>6ª GERAÇÃO – SERVIDORES DE REDE</vt:lpstr>
      <vt:lpstr>7ª GERAÇÃO - PENTIUM 4</vt:lpstr>
      <vt:lpstr>7ª GERAÇÃO - CELERON</vt:lpstr>
      <vt:lpstr>7ª GERAÇÃO – XEON</vt:lpstr>
      <vt:lpstr>7ª GERAÇÃO – SOQUETE LGA 775</vt:lpstr>
      <vt:lpstr>SOQUETE LGA-775 (SOQUETE T)</vt:lpstr>
      <vt:lpstr>8ª GERAÇÃO – ITANIUM</vt:lpstr>
      <vt:lpstr>8ª GERAÇÃO INTEL – 64 BITS</vt:lpstr>
      <vt:lpstr>PROCESSADORES DUAL CORE (NÚCLEO DUPLO)</vt:lpstr>
      <vt:lpstr>PROCESSADORES DUAL CORE (NÚCLEO DUPLO)</vt:lpstr>
      <vt:lpstr>PROCESSADORES DUAL CORE (NÚCLEO DUPLO)</vt:lpstr>
      <vt:lpstr>PROCESSADORES DUAL CORE (NÚCLEO QUÁDRUPLO)</vt:lpstr>
      <vt:lpstr>Apresentação do PowerPoint</vt:lpstr>
      <vt:lpstr>E agora?????</vt:lpstr>
      <vt:lpstr>Intel Core i3</vt:lpstr>
      <vt:lpstr>Intel Core i3 - geração</vt:lpstr>
      <vt:lpstr>Intel Core i5</vt:lpstr>
      <vt:lpstr>Intel Core i5 - geração</vt:lpstr>
      <vt:lpstr>Intel Core i7</vt:lpstr>
      <vt:lpstr>Intel Core i7</vt:lpstr>
      <vt:lpstr>PLACA MÃE  (MOTHERBOARD)</vt:lpstr>
      <vt:lpstr>Apresentação do PowerPoint</vt:lpstr>
      <vt:lpstr>PLACA MÃE(MOTHERBOARD)</vt:lpstr>
      <vt:lpstr>PLACA MÃE – FABRICANTES</vt:lpstr>
      <vt:lpstr>PLACA MÃE FORMATOS E MODELOS</vt:lpstr>
      <vt:lpstr>PLACA MÃE FORMATOS E MODELOS</vt:lpstr>
      <vt:lpstr>FORMATOS E MODELOS</vt:lpstr>
      <vt:lpstr>FORMATOS E MODELOS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PLACA MÃE ASUS (ATX) PARA  PENTIUM 4 – SOQUETE 478</vt:lpstr>
      <vt:lpstr>PLACA MÃE ASUS (ATX) PARA  PENTIUM 4 – SOQUETE 775</vt:lpstr>
      <vt:lpstr>PLACA MÃE ASUS (ATX) PARA  PENTIUM 4 – SOQUETE 775</vt:lpstr>
      <vt:lpstr>PLACA MÃE GIGABYTE (ATX)  PARA PENTIUM D – SOQUETE 775</vt:lpstr>
      <vt:lpstr>PLACA MÃE GIGABYTE (ATX)  PARA PENTIUM D – SOQUETE 775</vt:lpstr>
      <vt:lpstr>PLACA MÃE ASUS (ATX) PARA  CORE 2 DUO – SOQUETE 775</vt:lpstr>
      <vt:lpstr>PLACA MÃE ASROCK (ATX)  PARA DURON – SOQUETE 462</vt:lpstr>
      <vt:lpstr>PLACA MÃE ASUS (ATX) PARA  SEMPRON – SOQUETE 754</vt:lpstr>
      <vt:lpstr>PLACA MÃE ASUS (ATX) PARA  ATHLON 64 – SOQUETE 939</vt:lpstr>
      <vt:lpstr>PLACA MÃE MSI (ATX) PARA  ATHLON 64 X2 – SOQUETE 939</vt:lpstr>
      <vt:lpstr>PLACA MÃE DFI (ATX) PARA  ATHLON FX – SOQUETE 939</vt:lpstr>
      <vt:lpstr>PLACA MÃE ASUS (ATX) PARA  ATHLON 64 X2 – SOQUETE AM2</vt:lpstr>
      <vt:lpstr>PLACA MÃE ASUS (ATX) PARA  ATHLON 64 X2 – SOQUETE AM2</vt:lpstr>
      <vt:lpstr>PLACA MÃE ASUS (ATX) PARA  ATHLON 64 FX– SOQUETE AM2</vt:lpstr>
      <vt:lpstr>PLACA MÃE INTEL (BTX) PARA PENTIUM 4</vt:lpstr>
      <vt:lpstr>PLACA MÃE GIGABYTE (BTX)  PARA PENTIUM 4</vt:lpstr>
      <vt:lpstr>PLACA MÃE INTEL (BTX) PENTIUM 4</vt:lpstr>
      <vt:lpstr>PLACA MÃE INTEL COM SOQUETE LGA 1156</vt:lpstr>
      <vt:lpstr>PLACAS MULTIPROCESSADAS  4 PROCESSADORES INTEL XEON</vt:lpstr>
      <vt:lpstr>PLACA DUAL – 2 PROCESSADORES  INTEL XEON – SOQUETE 603</vt:lpstr>
      <vt:lpstr>PLACA MÃE SOYO SY-7VBA133U</vt:lpstr>
      <vt:lpstr>Apresentação do PowerPoint</vt:lpstr>
      <vt:lpstr>Apresentação do PowerPoint</vt:lpstr>
      <vt:lpstr>Apresentação do PowerPoint</vt:lpstr>
      <vt:lpstr>Apresentação do PowerPoint</vt:lpstr>
      <vt:lpstr>Persistência dos dados</vt:lpstr>
      <vt:lpstr>Alterações de dados</vt:lpstr>
      <vt:lpstr>Capacidade da Memória</vt:lpstr>
      <vt:lpstr>Velocidade da Memória</vt:lpstr>
      <vt:lpstr>Tipos</vt:lpstr>
      <vt:lpstr>Memória ROM</vt:lpstr>
      <vt:lpstr>Memória ROM</vt:lpstr>
      <vt:lpstr>Memória ROM</vt:lpstr>
      <vt:lpstr>Memória ROM</vt:lpstr>
      <vt:lpstr>Memória ROM</vt:lpstr>
      <vt:lpstr>Cache(SRAM)</vt:lpstr>
      <vt:lpstr>Níveis De Cache</vt:lpstr>
      <vt:lpstr>Memória RAM</vt:lpstr>
      <vt:lpstr>Encapsulamento</vt:lpstr>
      <vt:lpstr>Encapsulamento</vt:lpstr>
      <vt:lpstr>Encapsulamento</vt:lpstr>
      <vt:lpstr>Encapsulamento</vt:lpstr>
      <vt:lpstr>Módulos de memória</vt:lpstr>
      <vt:lpstr>Módulos de memória</vt:lpstr>
      <vt:lpstr>Módulos de memória</vt:lpstr>
      <vt:lpstr>Tecnologias de memórias</vt:lpstr>
      <vt:lpstr>Tecnologias de memórias</vt:lpstr>
      <vt:lpstr>Tecnologias de memórias</vt:lpstr>
      <vt:lpstr>SDRAM (Synchronous DRAM)</vt:lpstr>
      <vt:lpstr>Tecnologias de memórias</vt:lpstr>
      <vt:lpstr>Tecnologias de memórias</vt:lpstr>
      <vt:lpstr>Tecnologias de memórias</vt:lpstr>
      <vt:lpstr>Tecnologias de memórias</vt:lpstr>
      <vt:lpstr>Tecnologias de memórias</vt:lpstr>
      <vt:lpstr>Tecnologias de memórias</vt:lpstr>
      <vt:lpstr>Aspectos físicos das memórias DDR(s)</vt:lpstr>
      <vt:lpstr>Soquetes das memórias</vt:lpstr>
      <vt:lpstr>Verifique a ordem dos soquetes</vt:lpstr>
      <vt:lpstr>Posição correta de encaixe</vt:lpstr>
      <vt:lpstr>Chanfros no soquete e no módulo</vt:lpstr>
      <vt:lpstr>Verifique a posição de encaixe</vt:lpstr>
      <vt:lpstr>Conectando o módulo</vt:lpstr>
      <vt:lpstr>As alças laterais travarão</vt:lpstr>
      <vt:lpstr>Removendo o módulo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Lidio Soares Teixeira Filho</cp:lastModifiedBy>
  <cp:revision>2</cp:revision>
  <dcterms:created xsi:type="dcterms:W3CDTF">2023-02-15T14:07:38Z</dcterms:created>
  <dcterms:modified xsi:type="dcterms:W3CDTF">2023-02-15T14:09:49Z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2017-08-18T00:00:00Z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2023-02-15T00:00:00Z</vt:filetime>
  </property>
</Properties>
</file>